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3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5" r:id="rId13"/>
    <p:sldId id="306" r:id="rId14"/>
    <p:sldId id="307" r:id="rId15"/>
    <p:sldId id="308" r:id="rId16"/>
    <p:sldId id="302" r:id="rId17"/>
    <p:sldId id="26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2712"/>
  </p:normalViewPr>
  <p:slideViewPr>
    <p:cSldViewPr snapToGrid="0">
      <p:cViewPr varScale="1">
        <p:scale>
          <a:sx n="102" d="100"/>
          <a:sy n="102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DE305-E937-4ED3-ADB4-DF7A249547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DCF4B-DE5C-4ECD-B6E3-57BC1315B0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DCF4B-DE5C-4ECD-B6E3-57BC1315B0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128212" y="-154358"/>
            <a:ext cx="8209254" cy="6508568"/>
            <a:chOff x="2425700" y="753585"/>
            <a:chExt cx="6868213" cy="5445346"/>
          </a:xfrm>
        </p:grpSpPr>
        <p:sp>
          <p:nvSpPr>
            <p:cNvPr id="8" name="椭圆 7"/>
            <p:cNvSpPr/>
            <p:nvPr userDrawn="1"/>
          </p:nvSpPr>
          <p:spPr>
            <a:xfrm>
              <a:off x="3420883" y="1221454"/>
              <a:ext cx="1409212" cy="14031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7072869" y="4209879"/>
              <a:ext cx="1041515" cy="10370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 rot="1777062">
              <a:off x="2940963" y="1044430"/>
              <a:ext cx="45719" cy="3994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 rot="1777062">
              <a:off x="4443884" y="804368"/>
              <a:ext cx="38250" cy="1342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 rot="1777062">
              <a:off x="5059477" y="1999562"/>
              <a:ext cx="45719" cy="1517261"/>
            </a:xfrm>
            <a:prstGeom prst="rect">
              <a:avLst/>
            </a:prstGeom>
            <a:solidFill>
              <a:srgbClr val="40AF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 rot="1777062" flipH="1">
              <a:off x="8230335" y="3411906"/>
              <a:ext cx="45719" cy="1485430"/>
            </a:xfrm>
            <a:prstGeom prst="rect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 rot="1777062" flipH="1">
              <a:off x="9248194" y="3153093"/>
              <a:ext cx="45719" cy="2006910"/>
            </a:xfrm>
            <a:prstGeom prst="rect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 rot="1777062">
              <a:off x="8179549" y="753585"/>
              <a:ext cx="52029" cy="2528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825496" y="1496647"/>
              <a:ext cx="3925631" cy="3925631"/>
            </a:xfrm>
            <a:prstGeom prst="ellipse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  <a:effectLst>
              <a:outerShdw blurRad="241300" dir="5400000" sx="99000" sy="99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834230" y="2969918"/>
              <a:ext cx="185915" cy="185915"/>
            </a:xfrm>
            <a:prstGeom prst="rect">
              <a:avLst/>
            </a:prstGeom>
            <a:solidFill>
              <a:srgbClr val="40A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3365544" y="4603082"/>
              <a:ext cx="185915" cy="185915"/>
            </a:xfrm>
            <a:prstGeom prst="rect">
              <a:avLst/>
            </a:prstGeom>
            <a:solidFill>
              <a:srgbClr val="40A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5082336" y="6013016"/>
              <a:ext cx="185915" cy="185915"/>
            </a:xfrm>
            <a:prstGeom prst="rect">
              <a:avLst/>
            </a:prstGeom>
            <a:solidFill>
              <a:srgbClr val="40A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6987336" y="4947234"/>
              <a:ext cx="185915" cy="185915"/>
            </a:xfrm>
            <a:prstGeom prst="rect">
              <a:avLst/>
            </a:prstGeom>
            <a:solidFill>
              <a:srgbClr val="40A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7773306" y="1530689"/>
              <a:ext cx="185915" cy="185915"/>
            </a:xfrm>
            <a:prstGeom prst="rect">
              <a:avLst/>
            </a:prstGeom>
            <a:solidFill>
              <a:srgbClr val="40A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 userDrawn="1"/>
          </p:nvSpPr>
          <p:spPr>
            <a:xfrm>
              <a:off x="2425700" y="5334000"/>
              <a:ext cx="412496" cy="355600"/>
            </a:xfrm>
            <a:prstGeom prst="triangle">
              <a:avLst/>
            </a:prstGeom>
            <a:solidFill>
              <a:srgbClr val="40AFFF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 userDrawn="1"/>
          </p:nvSpPr>
          <p:spPr>
            <a:xfrm>
              <a:off x="7869145" y="5497856"/>
              <a:ext cx="412496" cy="355600"/>
            </a:xfrm>
            <a:prstGeom prst="triangle">
              <a:avLst/>
            </a:prstGeom>
            <a:solidFill>
              <a:srgbClr val="40AFFF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3540019" y="1211170"/>
              <a:ext cx="4496583" cy="449658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7970186" y="3929394"/>
              <a:ext cx="505280" cy="5031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6717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050528"/>
            <a:ext cx="9144000" cy="22072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81E0400-B235-40DF-A1F5-525E4A77C6E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FE98-5B47-47D4-B01A-484B3AC2034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C761-BAF5-4F0B-8E52-978FDDF2DBC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7255F-3261-4D49-9FBF-FEEEB6C7CA7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6F14-271E-49C9-97A4-80A8FD9C4DF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C43B-79E7-4EE3-A169-7D846150E23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D47F-F682-4CC4-B137-54500718A24D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E6F2-A895-44B7-B8EE-0586D6373FB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F11-5E8B-460C-AE30-D14721DF7406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B371-1218-4C0E-86E5-90B97384673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1881-CA18-4C9C-8037-623EEFA3566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 rot="1777062" flipH="1">
            <a:off x="322948" y="1751189"/>
            <a:ext cx="57806" cy="10368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 rot="1777062">
            <a:off x="11829247" y="4398856"/>
            <a:ext cx="45719" cy="1247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>
            <a:off x="325085" y="1232990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>
            <a:off x="10943749" y="5489089"/>
            <a:ext cx="820101" cy="70698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rot="1777062" flipH="1">
            <a:off x="11620358" y="6332221"/>
            <a:ext cx="45719" cy="50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 userDrawn="1"/>
        </p:nvSpPr>
        <p:spPr>
          <a:xfrm>
            <a:off x="11336166" y="1616392"/>
            <a:ext cx="436733" cy="376494"/>
          </a:xfrm>
          <a:prstGeom prst="triangle">
            <a:avLst/>
          </a:prstGeom>
          <a:solidFill>
            <a:srgbClr val="40AFFF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0479013" y="167142"/>
            <a:ext cx="1258506" cy="1258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41300" dir="5400000" sx="99000" sy="99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0AFF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639" y="366713"/>
            <a:ext cx="1279884" cy="86849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93267"/>
            <a:ext cx="10515600" cy="478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E104-DCD9-4776-8506-0C497D409C6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 rot="1777062">
            <a:off x="476262" y="-1863"/>
            <a:ext cx="75003" cy="1725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mb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www.shujutang.com/" TargetMode="External"/><Relationship Id="rId1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5" Type="http://schemas.openxmlformats.org/officeDocument/2006/relationships/image" Target="../media/image8.jpeg"/><Relationship Id="rId14" Type="http://schemas.openxmlformats.org/officeDocument/2006/relationships/oleObject" Target="../embeddings/oleObject9.bin"/><Relationship Id="rId13" Type="http://schemas.openxmlformats.org/officeDocument/2006/relationships/oleObject" Target="../embeddings/oleObject8.bin"/><Relationship Id="rId12" Type="http://schemas.openxmlformats.org/officeDocument/2006/relationships/oleObject" Target="../embeddings/oleObject7.bin"/><Relationship Id="rId11" Type="http://schemas.openxmlformats.org/officeDocument/2006/relationships/oleObject" Target="../embeddings/oleObject6.bin"/><Relationship Id="rId10" Type="http://schemas.openxmlformats.org/officeDocument/2006/relationships/oleObject" Target="../embeddings/oleObject5.bin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image" Target="../media/image16.jpeg"/><Relationship Id="rId7" Type="http://schemas.openxmlformats.org/officeDocument/2006/relationships/image" Target="../media/image15.pn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3.tiff"/><Relationship Id="rId23" Type="http://schemas.openxmlformats.org/officeDocument/2006/relationships/image" Target="../media/image2.tiff"/><Relationship Id="rId22" Type="http://schemas.openxmlformats.org/officeDocument/2006/relationships/image" Target="../media/image30.png"/><Relationship Id="rId21" Type="http://schemas.openxmlformats.org/officeDocument/2006/relationships/image" Target="../media/image29.png"/><Relationship Id="rId20" Type="http://schemas.openxmlformats.org/officeDocument/2006/relationships/image" Target="../media/image28.png"/><Relationship Id="rId2" Type="http://schemas.openxmlformats.org/officeDocument/2006/relationships/image" Target="../media/image10.png"/><Relationship Id="rId19" Type="http://schemas.openxmlformats.org/officeDocument/2006/relationships/image" Target="../media/image27.jpeg"/><Relationship Id="rId18" Type="http://schemas.openxmlformats.org/officeDocument/2006/relationships/image" Target="../media/image26.png"/><Relationship Id="rId17" Type="http://schemas.openxmlformats.org/officeDocument/2006/relationships/image" Target="../media/image25.png"/><Relationship Id="rId16" Type="http://schemas.openxmlformats.org/officeDocument/2006/relationships/image" Target="../media/image24.png"/><Relationship Id="rId15" Type="http://schemas.openxmlformats.org/officeDocument/2006/relationships/image" Target="../media/image23.jpeg"/><Relationship Id="rId14" Type="http://schemas.openxmlformats.org/officeDocument/2006/relationships/image" Target="../media/image22.jpeg"/><Relationship Id="rId13" Type="http://schemas.openxmlformats.org/officeDocument/2006/relationships/image" Target="../media/image21.jpeg"/><Relationship Id="rId12" Type="http://schemas.openxmlformats.org/officeDocument/2006/relationships/image" Target="../media/image20.jpeg"/><Relationship Id="rId11" Type="http://schemas.openxmlformats.org/officeDocument/2006/relationships/image" Target="../media/image19.GIF"/><Relationship Id="rId10" Type="http://schemas.openxmlformats.org/officeDocument/2006/relationships/image" Target="../media/image18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latin typeface="+mj-ea"/>
              </a:rPr>
              <a:t>数据服务平台建设实践</a:t>
            </a:r>
            <a:endParaRPr lang="zh-CN" altLang="en-US" sz="6000" dirty="0"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9758" y="3284117"/>
            <a:ext cx="9144000" cy="1703231"/>
          </a:xfrm>
        </p:spPr>
        <p:txBody>
          <a:bodyPr/>
          <a:lstStyle/>
          <a:p>
            <a:r>
              <a:rPr lang="zh-CN" altLang="zh-CN" dirty="0"/>
              <a:t>肖永红</a:t>
            </a:r>
            <a:endParaRPr lang="zh-CN" altLang="zh-CN" dirty="0"/>
          </a:p>
          <a:p>
            <a:r>
              <a:rPr lang="zh-CN" altLang="en-US" sz="2000" dirty="0"/>
              <a:t>数据堂（北京）科技股份有限公司</a:t>
            </a:r>
            <a:endParaRPr lang="zh-CN" altLang="en-US" sz="20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1B59-A4F2-4F78-88D7-428727C22A7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888548" y="1435848"/>
            <a:ext cx="2393604" cy="29020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algn="ctr" defTabSz="110998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70C0"/>
                </a:solidFill>
                <a:ea typeface="黑体" pitchFamily="2" charset="-122"/>
              </a:rPr>
              <a:t>NEEQ</a:t>
            </a:r>
            <a:r>
              <a:rPr lang="zh-CN" altLang="zh-CN" sz="1600" dirty="0">
                <a:solidFill>
                  <a:srgbClr val="0070C0"/>
                </a:solidFill>
                <a:ea typeface="黑体" pitchFamily="2" charset="-122"/>
              </a:rPr>
              <a:t>：</a:t>
            </a:r>
            <a:r>
              <a:rPr lang="en-US" altLang="zh-CN" sz="1600" dirty="0">
                <a:solidFill>
                  <a:srgbClr val="0070C0"/>
                </a:solidFill>
                <a:ea typeface="黑体" pitchFamily="2" charset="-122"/>
              </a:rPr>
              <a:t>831428</a:t>
            </a:r>
            <a:endParaRPr lang="zh-CN" altLang="en-US" sz="1600" dirty="0">
              <a:solidFill>
                <a:srgbClr val="0070C0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数据服务平台建设中的几点</a:t>
            </a:r>
            <a:r>
              <a:rPr lang="zh-CN" altLang="en-US" dirty="0" smtClean="0"/>
              <a:t>感触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7255F-3261-4D49-9FBF-FEEEB6C7CA7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00720" y="1320805"/>
            <a:ext cx="9548448" cy="8226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800" smtClean="0"/>
              <a:t>数据</a:t>
            </a:r>
            <a:r>
              <a:rPr lang="zh-CN" altLang="en-US" sz="2800"/>
              <a:t>交易的是使用权或数据的增值，而不是数据本身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89" y="2344615"/>
            <a:ext cx="6306109" cy="367053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数据服务平台建设中的几点</a:t>
            </a:r>
            <a:r>
              <a:rPr lang="zh-CN" altLang="en-US" dirty="0" smtClean="0"/>
              <a:t>感触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7255F-3261-4D49-9FBF-FEEEB6C7CA7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00720" y="1320805"/>
            <a:ext cx="9548448" cy="8226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400" dirty="0"/>
              <a:t>（政府）数据服务的本质是建设生态：数据应用要百花齐放。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80" y="2344933"/>
            <a:ext cx="4458633" cy="3177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img01.store.sogou.com/net/a/04/link?appid=100520031&amp;w=600&amp;url=http://mmbiz.qpic.cn/mmbiz/PPZAoZE7MOUMpLYE3oUudEZ91dkNNEKjJjVCRhoIgZcibibE8lkXnYWUTHicPw7XgCmoicAQXVa6RTzTp6SwTJWR3A/0?wx_fmt=j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199" y="2344933"/>
            <a:ext cx="4539963" cy="31779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数据服务平台建设中的几点</a:t>
            </a:r>
            <a:r>
              <a:rPr lang="zh-CN" altLang="en-US" dirty="0" smtClean="0"/>
              <a:t>感触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7255F-3261-4D49-9FBF-FEEEB6C7CA7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00720" y="1320805"/>
            <a:ext cx="9548448" cy="8226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400" dirty="0"/>
              <a:t>大数据产业是否真正建立的起来的核心还是</a:t>
            </a:r>
            <a:r>
              <a:rPr lang="zh-CN" altLang="en-US" sz="3200" dirty="0">
                <a:solidFill>
                  <a:srgbClr val="FFC000"/>
                </a:solidFill>
              </a:rPr>
              <a:t>技术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292" y="2231284"/>
            <a:ext cx="5261708" cy="413265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数据服务平台建设中的几点</a:t>
            </a:r>
            <a:r>
              <a:rPr lang="zh-CN" altLang="en-US" dirty="0" smtClean="0"/>
              <a:t>感触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7255F-3261-4D49-9FBF-FEEEB6C7CA7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00720" y="1320805"/>
            <a:ext cx="9548448" cy="8226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400" dirty="0"/>
              <a:t>对大数据产业发展中的问题多一些</a:t>
            </a:r>
            <a:r>
              <a:rPr lang="zh-CN" altLang="en-US" sz="3200" dirty="0">
                <a:solidFill>
                  <a:srgbClr val="FFC000"/>
                </a:solidFill>
              </a:rPr>
              <a:t>宽容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1538" y="2231284"/>
            <a:ext cx="4715266" cy="394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7255F-3261-4D49-9FBF-FEEEB6C7CA7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2360" r="3646" b="2677"/>
          <a:stretch>
            <a:fillRect/>
          </a:stretch>
        </p:blipFill>
        <p:spPr>
          <a:xfrm>
            <a:off x="3581400" y="79375"/>
            <a:ext cx="4864100" cy="66421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7255F-3261-4D49-9FBF-FEEEB6C7CA7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348888" y="1016604"/>
            <a:ext cx="5028635" cy="4198555"/>
            <a:chOff x="3348888" y="1016604"/>
            <a:chExt cx="5028635" cy="4198555"/>
          </a:xfrm>
        </p:grpSpPr>
        <p:sp>
          <p:nvSpPr>
            <p:cNvPr id="17" name="椭圆 16"/>
            <p:cNvSpPr/>
            <p:nvPr/>
          </p:nvSpPr>
          <p:spPr>
            <a:xfrm>
              <a:off x="7340152" y="4658559"/>
              <a:ext cx="556600" cy="556600"/>
            </a:xfrm>
            <a:prstGeom prst="ellipse">
              <a:avLst/>
            </a:prstGeom>
            <a:solidFill>
              <a:srgbClr val="40AFFF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348888" y="1016604"/>
              <a:ext cx="5028635" cy="3709601"/>
              <a:chOff x="3348888" y="1016604"/>
              <a:chExt cx="5028635" cy="3709601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509692" y="1506996"/>
                <a:ext cx="2912836" cy="2912836"/>
              </a:xfrm>
              <a:prstGeom prst="ellipse">
                <a:avLst/>
              </a:prstGeom>
              <a:solidFill>
                <a:srgbClr val="40A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245125" y="1286951"/>
                <a:ext cx="446798" cy="446798"/>
              </a:xfrm>
              <a:prstGeom prst="ellipse">
                <a:avLst/>
              </a:prstGeom>
              <a:solidFill>
                <a:srgbClr val="40AFFF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509692" y="1907836"/>
                <a:ext cx="264568" cy="264568"/>
              </a:xfrm>
              <a:prstGeom prst="ellipse">
                <a:avLst/>
              </a:prstGeom>
              <a:solidFill>
                <a:srgbClr val="40AFFF">
                  <a:alpha val="41000"/>
                </a:srgb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062146" y="3937665"/>
                <a:ext cx="530629" cy="530629"/>
              </a:xfrm>
              <a:prstGeom prst="ellipse">
                <a:avLst/>
              </a:prstGeom>
              <a:solidFill>
                <a:srgbClr val="40AFFF">
                  <a:alpha val="41000"/>
                </a:srgbClr>
              </a:soli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203320" y="1200625"/>
                <a:ext cx="3525582" cy="35255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7870076" y="2632897"/>
                <a:ext cx="346824" cy="346824"/>
              </a:xfrm>
              <a:prstGeom prst="ellipse">
                <a:avLst/>
              </a:prstGeom>
              <a:solidFill>
                <a:srgbClr val="40AFFF"/>
              </a:soli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348888" y="1016604"/>
                <a:ext cx="867130" cy="867130"/>
              </a:xfrm>
              <a:prstGeom prst="ellipse">
                <a:avLst/>
              </a:prstGeom>
              <a:solidFill>
                <a:srgbClr val="40AFFF">
                  <a:alpha val="41000"/>
                </a:srgbClr>
              </a:soli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002581" y="1733749"/>
                <a:ext cx="530629" cy="530629"/>
              </a:xfrm>
              <a:prstGeom prst="ellipse">
                <a:avLst/>
              </a:prstGeom>
              <a:solidFill>
                <a:srgbClr val="40AFFF">
                  <a:alpha val="41000"/>
                </a:srgbClr>
              </a:soli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200008" y="1186880"/>
                <a:ext cx="1177515" cy="1177515"/>
              </a:xfrm>
              <a:prstGeom prst="ellipse">
                <a:avLst/>
              </a:prstGeom>
              <a:solidFill>
                <a:srgbClr val="40AFFF">
                  <a:alpha val="41000"/>
                </a:srgbClr>
              </a:soli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Box 5"/>
              <p:cNvSpPr txBox="1"/>
              <p:nvPr/>
            </p:nvSpPr>
            <p:spPr>
              <a:xfrm>
                <a:off x="4673927" y="2526105"/>
                <a:ext cx="25555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b="1" dirty="0" smtClean="0">
                    <a:solidFill>
                      <a:schemeClr val="bg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THANKS</a:t>
                </a:r>
                <a:endParaRPr lang="zh-CN" altLang="en-US" sz="4000" b="1" dirty="0">
                  <a:solidFill>
                    <a:schemeClr val="bg1"/>
                  </a:solidFill>
                  <a:latin typeface="Verdana" pitchFamily="34" charset="0"/>
                  <a:ea typeface="方正兰亭超细黑简体" pitchFamily="2" charset="-122"/>
                  <a:cs typeface="Verdana" pitchFamily="34" charset="0"/>
                </a:endParaRPr>
              </a:p>
            </p:txBody>
          </p:sp>
        </p:grp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59" y="5517330"/>
            <a:ext cx="1000914" cy="100091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754665" y="5387334"/>
            <a:ext cx="3692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数据堂（北京）科技</a:t>
            </a:r>
            <a:r>
              <a:rPr lang="zh-CN" altLang="en-US" dirty="0" smtClean="0"/>
              <a:t>股份有限公司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sz="1000" dirty="0" smtClean="0"/>
              <a:t>地址</a:t>
            </a:r>
            <a:r>
              <a:rPr lang="zh-CN" altLang="en-US" sz="1000" dirty="0"/>
              <a:t>：北京市海淀区中关村大街</a:t>
            </a:r>
            <a:r>
              <a:rPr lang="en-US" altLang="zh-CN" sz="1000" dirty="0"/>
              <a:t>18</a:t>
            </a:r>
            <a:r>
              <a:rPr lang="zh-CN" altLang="en-US" sz="1000" dirty="0"/>
              <a:t>号科贸大厦</a:t>
            </a:r>
            <a:r>
              <a:rPr lang="en-US" altLang="zh-CN" sz="1000" dirty="0"/>
              <a:t>B</a:t>
            </a:r>
            <a:r>
              <a:rPr lang="zh-CN" altLang="en-US" sz="1000" dirty="0"/>
              <a:t>座</a:t>
            </a:r>
            <a:r>
              <a:rPr lang="en-US" altLang="zh-CN" sz="1000" dirty="0"/>
              <a:t>18</a:t>
            </a:r>
            <a:r>
              <a:rPr lang="zh-CN" altLang="en-US" sz="1000" dirty="0"/>
              <a:t>层 </a:t>
            </a:r>
            <a:r>
              <a:rPr lang="en-US" altLang="zh-CN" sz="1000" dirty="0"/>
              <a:t>100190  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zh-CN" altLang="en-US" sz="1000" dirty="0"/>
              <a:t>电话：</a:t>
            </a:r>
            <a:r>
              <a:rPr lang="en-US" altLang="zh-CN" sz="1000" dirty="0"/>
              <a:t>400-061-0117  </a:t>
            </a:r>
            <a:r>
              <a:rPr lang="en-US" altLang="zh-CN" sz="1000" dirty="0" smtClean="0"/>
              <a:t>       </a:t>
            </a:r>
            <a:r>
              <a:rPr lang="zh-CN" altLang="en-US" sz="1000" dirty="0" smtClean="0"/>
              <a:t>网址</a:t>
            </a:r>
            <a:r>
              <a:rPr lang="zh-CN" altLang="en-US" sz="1000" dirty="0"/>
              <a:t>：</a:t>
            </a:r>
            <a:r>
              <a:rPr lang="en-US" altLang="zh-CN" sz="1000" dirty="0">
                <a:hlinkClick r:id="rId2"/>
              </a:rPr>
              <a:t>http://</a:t>
            </a:r>
            <a:r>
              <a:rPr lang="en-US" altLang="zh-CN" sz="1000" dirty="0" smtClean="0">
                <a:hlinkClick r:id="rId2"/>
              </a:rPr>
              <a:t>www.shujutang.com</a:t>
            </a:r>
            <a:endParaRPr lang="en-US" altLang="zh-CN" sz="1000" dirty="0" smtClean="0"/>
          </a:p>
          <a:p>
            <a:pPr>
              <a:lnSpc>
                <a:spcPct val="150000"/>
              </a:lnSpc>
            </a:pPr>
            <a:r>
              <a:rPr lang="zh-CN" altLang="en-US" sz="1000" dirty="0"/>
              <a:t>请</a:t>
            </a:r>
            <a:r>
              <a:rPr lang="zh-CN" altLang="en-US" sz="1000" dirty="0" smtClean="0"/>
              <a:t>扫二维码关注数据堂微信公众号</a:t>
            </a:r>
            <a:endParaRPr lang="zh-CN" altLang="en-US" sz="1000" dirty="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数据堂基本</a:t>
            </a:r>
            <a:r>
              <a:rPr lang="zh-CN" altLang="en-US" dirty="0" smtClean="0"/>
              <a:t>情况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2AA-8527-4586-9DD9-16735B2C86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3DBB7-E206-49AD-ABE7-CD63A8B56FDC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76551" y="2632368"/>
            <a:ext cx="8791630" cy="9733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026" tIns="55513" rIns="111026" bIns="55513" rtlCol="0" anchor="ctr"/>
          <a:lstStyle/>
          <a:p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zh-CN" altLang="en-US" sz="2400" dirty="0" smtClean="0">
                <a:solidFill>
                  <a:schemeClr val="tx1"/>
                </a:solidFill>
              </a:rPr>
              <a:t> 新三板大数据第一股，</a:t>
            </a:r>
            <a:r>
              <a:rPr lang="zh-CN" altLang="en-US" sz="2400" dirty="0">
                <a:solidFill>
                  <a:schemeClr val="tx1"/>
                </a:solidFill>
              </a:rPr>
              <a:t>总</a:t>
            </a:r>
            <a:r>
              <a:rPr lang="zh-CN" altLang="en-US" sz="2400" dirty="0" smtClean="0">
                <a:solidFill>
                  <a:schemeClr val="tx1"/>
                </a:solidFill>
              </a:rPr>
              <a:t>股本</a:t>
            </a:r>
            <a:r>
              <a:rPr lang="en-US" altLang="zh-CN" sz="2400" dirty="0" smtClean="0">
                <a:solidFill>
                  <a:schemeClr val="tx1"/>
                </a:solidFill>
              </a:rPr>
              <a:t>6500</a:t>
            </a:r>
            <a:r>
              <a:rPr lang="zh-CN" altLang="en-US" sz="2400" dirty="0" smtClean="0">
                <a:solidFill>
                  <a:schemeClr val="tx1"/>
                </a:solidFill>
              </a:rPr>
              <a:t>万，市值</a:t>
            </a:r>
            <a:r>
              <a:rPr lang="en-US" altLang="zh-CN" sz="2400" dirty="0" smtClean="0">
                <a:solidFill>
                  <a:schemeClr val="tx1"/>
                </a:solidFill>
              </a:rPr>
              <a:t>25</a:t>
            </a:r>
            <a:r>
              <a:rPr lang="zh-CN" altLang="en-US" sz="2400" dirty="0" smtClean="0">
                <a:solidFill>
                  <a:schemeClr val="tx1"/>
                </a:solidFill>
              </a:rPr>
              <a:t>亿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9689" y="2632368"/>
            <a:ext cx="1543516" cy="9733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026" tIns="55513" rIns="111026" bIns="55513"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新三板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76551" y="4692783"/>
            <a:ext cx="8791630" cy="9733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026" tIns="55513" rIns="111026" bIns="55513"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  Pre-A</a:t>
            </a:r>
            <a:r>
              <a:rPr lang="zh-CN" altLang="en-US" sz="2400" dirty="0" smtClean="0">
                <a:solidFill>
                  <a:schemeClr val="tx1"/>
                </a:solidFill>
              </a:rPr>
              <a:t>轮：</a:t>
            </a:r>
            <a:r>
              <a:rPr lang="en-US" altLang="zh-CN" sz="2400" dirty="0" smtClean="0">
                <a:solidFill>
                  <a:schemeClr val="tx1"/>
                </a:solidFill>
              </a:rPr>
              <a:t>1300</a:t>
            </a:r>
            <a:r>
              <a:rPr lang="zh-CN" altLang="en-US" sz="2400" dirty="0" smtClean="0">
                <a:solidFill>
                  <a:schemeClr val="tx1"/>
                </a:solidFill>
              </a:rPr>
              <a:t>万；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r>
              <a:rPr lang="zh-CN" altLang="en-US" sz="2400" dirty="0" smtClean="0">
                <a:solidFill>
                  <a:schemeClr val="tx1"/>
                </a:solidFill>
              </a:rPr>
              <a:t>轮：</a:t>
            </a:r>
            <a:r>
              <a:rPr lang="en-US" altLang="zh-CN" sz="2400" dirty="0" smtClean="0">
                <a:solidFill>
                  <a:schemeClr val="tx1"/>
                </a:solidFill>
              </a:rPr>
              <a:t>5000</a:t>
            </a:r>
            <a:r>
              <a:rPr lang="zh-CN" altLang="en-US" sz="2400" dirty="0" smtClean="0">
                <a:solidFill>
                  <a:schemeClr val="tx1"/>
                </a:solidFill>
              </a:rPr>
              <a:t>万；</a:t>
            </a:r>
            <a:r>
              <a:rPr lang="en-US" altLang="zh-CN" sz="2400" dirty="0" smtClean="0">
                <a:solidFill>
                  <a:schemeClr val="tx1"/>
                </a:solidFill>
              </a:rPr>
              <a:t>B</a:t>
            </a:r>
            <a:r>
              <a:rPr lang="zh-CN" altLang="en-US" sz="2400" dirty="0" smtClean="0">
                <a:solidFill>
                  <a:schemeClr val="tx1"/>
                </a:solidFill>
              </a:rPr>
              <a:t>轮：</a:t>
            </a:r>
            <a:r>
              <a:rPr lang="en-US" altLang="zh-CN" sz="2400" dirty="0" smtClean="0">
                <a:solidFill>
                  <a:schemeClr val="tx1"/>
                </a:solidFill>
              </a:rPr>
              <a:t>2.4</a:t>
            </a:r>
            <a:r>
              <a:rPr lang="zh-CN" altLang="en-US" sz="2400" dirty="0" smtClean="0">
                <a:solidFill>
                  <a:schemeClr val="tx1"/>
                </a:solidFill>
              </a:rPr>
              <a:t>亿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9689" y="4692783"/>
            <a:ext cx="1543516" cy="9733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026" tIns="55513" rIns="111026" bIns="55513"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资本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76551" y="1602161"/>
            <a:ext cx="8791630" cy="9733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026" tIns="55513" rIns="111026" bIns="55513" rtlCol="0" anchor="ctr"/>
          <a:lstStyle/>
          <a:p>
            <a:r>
              <a:rPr lang="zh-CN" altLang="en-US" sz="2400" dirty="0" smtClean="0">
                <a:solidFill>
                  <a:schemeClr val="tx1"/>
                </a:solidFill>
              </a:rPr>
              <a:t>  </a:t>
            </a:r>
            <a:r>
              <a:rPr lang="en-US" altLang="zh-CN" sz="2400" dirty="0" smtClean="0">
                <a:solidFill>
                  <a:schemeClr val="tx1"/>
                </a:solidFill>
              </a:rPr>
              <a:t>2011</a:t>
            </a:r>
            <a:r>
              <a:rPr lang="zh-CN" altLang="en-US" sz="2400" dirty="0" smtClean="0">
                <a:solidFill>
                  <a:schemeClr val="tx1"/>
                </a:solidFill>
              </a:rPr>
              <a:t>年</a:t>
            </a:r>
            <a:r>
              <a:rPr lang="en-US" altLang="zh-CN" sz="2400" dirty="0" smtClean="0">
                <a:solidFill>
                  <a:schemeClr val="tx1"/>
                </a:solidFill>
              </a:rPr>
              <a:t>9</a:t>
            </a:r>
            <a:r>
              <a:rPr lang="zh-CN" altLang="en-US" sz="2400" dirty="0" smtClean="0">
                <a:solidFill>
                  <a:schemeClr val="tx1"/>
                </a:solidFill>
              </a:rPr>
              <a:t>月</a:t>
            </a:r>
            <a:r>
              <a:rPr lang="en-US" altLang="zh-CN" sz="2400" dirty="0" smtClean="0">
                <a:solidFill>
                  <a:schemeClr val="tx1"/>
                </a:solidFill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</a:rPr>
              <a:t>日，合伙人来自</a:t>
            </a:r>
            <a:r>
              <a:rPr lang="en-US" altLang="zh-CN" sz="2400" dirty="0" smtClean="0">
                <a:solidFill>
                  <a:schemeClr val="tx1"/>
                </a:solidFill>
              </a:rPr>
              <a:t>NEC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dirty="0" smtClean="0">
                <a:solidFill>
                  <a:schemeClr val="tx1"/>
                </a:solidFill>
              </a:rPr>
              <a:t>腾讯、中科院等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9689" y="1602161"/>
            <a:ext cx="1543516" cy="9733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026" tIns="55513" rIns="111026" bIns="55513"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成立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76551" y="3662575"/>
            <a:ext cx="8791630" cy="9733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026" tIns="55513" rIns="111026" bIns="55513" rtlCol="0" anchor="ctr"/>
          <a:lstStyle/>
          <a:p>
            <a:r>
              <a:rPr lang="zh-CN" altLang="en-US" sz="2400" dirty="0" smtClean="0">
                <a:solidFill>
                  <a:schemeClr val="tx1"/>
                </a:solidFill>
              </a:rPr>
              <a:t>  </a:t>
            </a:r>
            <a:r>
              <a:rPr lang="zh-CN" altLang="zh-CN" sz="2400" dirty="0" smtClean="0">
                <a:solidFill>
                  <a:schemeClr val="tx1"/>
                </a:solidFill>
              </a:rPr>
              <a:t>科技</a:t>
            </a:r>
            <a:r>
              <a:rPr lang="zh-CN" altLang="zh-CN" sz="2400" dirty="0">
                <a:solidFill>
                  <a:schemeClr val="tx1"/>
                </a:solidFill>
              </a:rPr>
              <a:t>、信用、交通、医疗、卫生、通信、天气</a:t>
            </a:r>
            <a:r>
              <a:rPr lang="zh-CN" altLang="zh-CN" sz="2400" dirty="0" smtClean="0">
                <a:solidFill>
                  <a:schemeClr val="tx1"/>
                </a:solidFill>
              </a:rPr>
              <a:t>、质监、商户</a:t>
            </a:r>
            <a:r>
              <a:rPr lang="zh-CN" altLang="en-US" sz="2400" dirty="0" smtClean="0">
                <a:solidFill>
                  <a:schemeClr val="tx1"/>
                </a:solidFill>
              </a:rPr>
              <a:t>等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9689" y="3662575"/>
            <a:ext cx="1543516" cy="9733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026" tIns="55513" rIns="111026" bIns="55513"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数据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数据堂业务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2AA-8527-4586-9DD9-16735B2C86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3DBB7-E206-49AD-ABE7-CD63A8B56FDC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12"/>
          <p:cNvSpPr>
            <a:spLocks noChangeArrowheads="1"/>
          </p:cNvSpPr>
          <p:nvPr/>
        </p:nvSpPr>
        <p:spPr bwMode="auto">
          <a:xfrm>
            <a:off x="746752" y="1596625"/>
            <a:ext cx="95328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buFont typeface="Wingdings" pitchFamily="2" charset="2"/>
              <a:buChar char="l"/>
            </a:pPr>
            <a:r>
              <a:rPr lang="zh-CN" altLang="en-US" sz="2000" dirty="0">
                <a:latin typeface="+mn-ea"/>
                <a:ea typeface="+mn-ea"/>
                <a:sym typeface="宋体" pitchFamily="2" charset="-122"/>
              </a:rPr>
              <a:t>建设大数据服务平台，融合和盘活各类大数据资源，实现数据价值最大化，推动相关技术、应用和产业的创新。</a:t>
            </a:r>
            <a:endParaRPr lang="zh-CN" altLang="en-US" sz="2000" dirty="0">
              <a:latin typeface="+mn-ea"/>
              <a:ea typeface="+mn-ea"/>
              <a:sym typeface="宋体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59748" y="3249686"/>
            <a:ext cx="5274528" cy="1615000"/>
            <a:chOff x="3259748" y="3374738"/>
            <a:chExt cx="5274528" cy="1615000"/>
          </a:xfrm>
        </p:grpSpPr>
        <p:sp>
          <p:nvSpPr>
            <p:cNvPr id="9" name="等腰三角形 35"/>
            <p:cNvSpPr>
              <a:spLocks noChangeArrowheads="1"/>
            </p:cNvSpPr>
            <p:nvPr/>
          </p:nvSpPr>
          <p:spPr bwMode="auto">
            <a:xfrm rot="5400000">
              <a:off x="7339924" y="3795386"/>
              <a:ext cx="1612093" cy="776611"/>
            </a:xfrm>
            <a:prstGeom prst="triangle">
              <a:avLst>
                <a:gd name="adj" fmla="val 50000"/>
              </a:avLst>
            </a:prstGeom>
            <a:solidFill>
              <a:srgbClr val="B5D3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59748" y="3374738"/>
              <a:ext cx="1736725" cy="1608816"/>
              <a:chOff x="3164498" y="3374738"/>
              <a:chExt cx="1736725" cy="1608816"/>
            </a:xfrm>
          </p:grpSpPr>
          <p:sp>
            <p:nvSpPr>
              <p:cNvPr id="17" name="流程图: 库存数据 36"/>
              <p:cNvSpPr>
                <a:spLocks noChangeArrowheads="1"/>
              </p:cNvSpPr>
              <p:nvPr/>
            </p:nvSpPr>
            <p:spPr bwMode="auto">
              <a:xfrm rot="10800000">
                <a:off x="3164498" y="3374738"/>
                <a:ext cx="1736725" cy="1608816"/>
              </a:xfrm>
              <a:prstGeom prst="flowChartOnlineStorag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8" name="文本框 15"/>
              <p:cNvSpPr>
                <a:spLocks noChangeArrowheads="1"/>
              </p:cNvSpPr>
              <p:nvPr/>
            </p:nvSpPr>
            <p:spPr bwMode="auto">
              <a:xfrm>
                <a:off x="3709988" y="3720813"/>
                <a:ext cx="902811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2800" dirty="0">
                    <a:solidFill>
                      <a:schemeClr val="bg1"/>
                    </a:solidFill>
                    <a:latin typeface="+mn-ea"/>
                    <a:ea typeface="+mn-ea"/>
                    <a:sym typeface="黑体" pitchFamily="49" charset="-122"/>
                  </a:rPr>
                  <a:t>数据</a:t>
                </a:r>
                <a:endParaRPr lang="en-US" sz="2800" dirty="0">
                  <a:solidFill>
                    <a:schemeClr val="bg1"/>
                  </a:solidFill>
                  <a:latin typeface="+mn-ea"/>
                  <a:ea typeface="+mn-ea"/>
                  <a:sym typeface="黑体" pitchFamily="49" charset="-122"/>
                </a:endParaRPr>
              </a:p>
              <a:p>
                <a:pPr eaLnBrk="1" hangingPunct="1"/>
                <a:r>
                  <a:rPr lang="zh-CN" altLang="en-US" sz="2800" dirty="0">
                    <a:solidFill>
                      <a:schemeClr val="bg1"/>
                    </a:solidFill>
                    <a:latin typeface="+mn-ea"/>
                    <a:ea typeface="+mn-ea"/>
                    <a:sym typeface="黑体" pitchFamily="49" charset="-122"/>
                  </a:rPr>
                  <a:t>获取</a:t>
                </a:r>
                <a:endParaRPr lang="zh-CN" altLang="en-US" sz="2800" dirty="0">
                  <a:solidFill>
                    <a:schemeClr val="bg1"/>
                  </a:solidFill>
                  <a:latin typeface="+mn-ea"/>
                  <a:ea typeface="+mn-ea"/>
                  <a:sym typeface="黑体" pitchFamily="49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78985" y="3374738"/>
              <a:ext cx="1736725" cy="1608816"/>
              <a:chOff x="4683735" y="3374738"/>
              <a:chExt cx="1736725" cy="1608816"/>
            </a:xfrm>
          </p:grpSpPr>
          <p:sp>
            <p:nvSpPr>
              <p:cNvPr id="15" name="流程图: 库存数据 38"/>
              <p:cNvSpPr>
                <a:spLocks noChangeArrowheads="1"/>
              </p:cNvSpPr>
              <p:nvPr/>
            </p:nvSpPr>
            <p:spPr bwMode="auto">
              <a:xfrm rot="10800000">
                <a:off x="4683735" y="3374738"/>
                <a:ext cx="1736725" cy="1608816"/>
              </a:xfrm>
              <a:prstGeom prst="flowChartOnlineStorage">
                <a:avLst/>
              </a:prstGeom>
              <a:solidFill>
                <a:srgbClr val="49A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6" name="文本框 18"/>
              <p:cNvSpPr>
                <a:spLocks noChangeArrowheads="1"/>
              </p:cNvSpPr>
              <p:nvPr/>
            </p:nvSpPr>
            <p:spPr bwMode="auto">
              <a:xfrm>
                <a:off x="5227638" y="3714463"/>
                <a:ext cx="902811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2800" dirty="0">
                    <a:solidFill>
                      <a:schemeClr val="bg1"/>
                    </a:solidFill>
                    <a:latin typeface="+mn-ea"/>
                    <a:ea typeface="+mn-ea"/>
                    <a:sym typeface="黑体" pitchFamily="49" charset="-122"/>
                  </a:rPr>
                  <a:t>数据</a:t>
                </a:r>
                <a:endParaRPr lang="en-US" sz="2800" dirty="0">
                  <a:solidFill>
                    <a:schemeClr val="bg1"/>
                  </a:solidFill>
                  <a:latin typeface="+mn-ea"/>
                  <a:ea typeface="+mn-ea"/>
                  <a:sym typeface="黑体" pitchFamily="49" charset="-122"/>
                </a:endParaRPr>
              </a:p>
              <a:p>
                <a:pPr eaLnBrk="1" hangingPunct="1"/>
                <a:r>
                  <a:rPr lang="zh-CN" altLang="en-US" sz="2800" dirty="0">
                    <a:solidFill>
                      <a:schemeClr val="bg1"/>
                    </a:solidFill>
                    <a:latin typeface="+mn-ea"/>
                    <a:ea typeface="+mn-ea"/>
                    <a:sym typeface="黑体" pitchFamily="49" charset="-122"/>
                  </a:rPr>
                  <a:t>处理</a:t>
                </a:r>
                <a:endParaRPr lang="zh-CN" altLang="en-US" sz="2800" dirty="0">
                  <a:solidFill>
                    <a:schemeClr val="bg1"/>
                  </a:solidFill>
                  <a:latin typeface="+mn-ea"/>
                  <a:ea typeface="+mn-ea"/>
                  <a:sym typeface="黑体" pitchFamily="49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291873" y="3374738"/>
              <a:ext cx="1736725" cy="1608816"/>
              <a:chOff x="6196623" y="3374738"/>
              <a:chExt cx="1736725" cy="1608816"/>
            </a:xfrm>
          </p:grpSpPr>
          <p:sp>
            <p:nvSpPr>
              <p:cNvPr id="13" name="流程图: 库存数据 37"/>
              <p:cNvSpPr>
                <a:spLocks noChangeArrowheads="1"/>
              </p:cNvSpPr>
              <p:nvPr/>
            </p:nvSpPr>
            <p:spPr bwMode="auto">
              <a:xfrm rot="10800000">
                <a:off x="6196623" y="3374738"/>
                <a:ext cx="1736725" cy="1608816"/>
              </a:xfrm>
              <a:prstGeom prst="flowChartOnlineStorage">
                <a:avLst/>
              </a:prstGeom>
              <a:solidFill>
                <a:srgbClr val="41C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+mn-ea"/>
                  <a:ea typeface="+mn-ea"/>
                  <a:sym typeface="宋体" pitchFamily="2" charset="-122"/>
                </a:endParaRPr>
              </a:p>
            </p:txBody>
          </p:sp>
          <p:sp>
            <p:nvSpPr>
              <p:cNvPr id="14" name="文本框 19"/>
              <p:cNvSpPr>
                <a:spLocks noChangeArrowheads="1"/>
              </p:cNvSpPr>
              <p:nvPr/>
            </p:nvSpPr>
            <p:spPr bwMode="auto">
              <a:xfrm>
                <a:off x="6751638" y="3714463"/>
                <a:ext cx="902811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2800" dirty="0">
                    <a:solidFill>
                      <a:schemeClr val="bg1"/>
                    </a:solidFill>
                    <a:latin typeface="+mn-ea"/>
                    <a:ea typeface="+mn-ea"/>
                    <a:sym typeface="黑体" pitchFamily="49" charset="-122"/>
                  </a:rPr>
                  <a:t>数据</a:t>
                </a:r>
                <a:endParaRPr lang="en-US" sz="2800" dirty="0">
                  <a:solidFill>
                    <a:schemeClr val="bg1"/>
                  </a:solidFill>
                  <a:latin typeface="+mn-ea"/>
                  <a:ea typeface="+mn-ea"/>
                  <a:sym typeface="黑体" pitchFamily="49" charset="-122"/>
                </a:endParaRPr>
              </a:p>
              <a:p>
                <a:pPr eaLnBrk="1" hangingPunct="1"/>
                <a:r>
                  <a:rPr lang="zh-CN" altLang="en-US" sz="2800" dirty="0">
                    <a:solidFill>
                      <a:schemeClr val="bg1"/>
                    </a:solidFill>
                    <a:latin typeface="+mn-ea"/>
                    <a:ea typeface="+mn-ea"/>
                    <a:sym typeface="黑体" pitchFamily="49" charset="-122"/>
                  </a:rPr>
                  <a:t>服务</a:t>
                </a:r>
                <a:endParaRPr lang="zh-CN" altLang="en-US" sz="2800" dirty="0">
                  <a:solidFill>
                    <a:schemeClr val="bg1"/>
                  </a:solidFill>
                  <a:latin typeface="+mn-ea"/>
                  <a:ea typeface="+mn-ea"/>
                  <a:sym typeface="黑体" pitchFamily="49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8603274" y="2484798"/>
            <a:ext cx="3141989" cy="3143182"/>
            <a:chOff x="8508024" y="2632382"/>
            <a:chExt cx="3195637" cy="3196850"/>
          </a:xfrm>
        </p:grpSpPr>
        <p:sp>
          <p:nvSpPr>
            <p:cNvPr id="20" name="椭圆 31"/>
            <p:cNvSpPr>
              <a:spLocks noChangeArrowheads="1"/>
            </p:cNvSpPr>
            <p:nvPr/>
          </p:nvSpPr>
          <p:spPr bwMode="auto">
            <a:xfrm>
              <a:off x="8508024" y="2632382"/>
              <a:ext cx="3195637" cy="3196850"/>
            </a:xfrm>
            <a:prstGeom prst="ellipse">
              <a:avLst/>
            </a:prstGeom>
            <a:solidFill>
              <a:srgbClr val="B6D325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80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21" name="组合 6"/>
            <p:cNvGrpSpPr/>
            <p:nvPr/>
          </p:nvGrpSpPr>
          <p:grpSpPr bwMode="auto">
            <a:xfrm>
              <a:off x="9194183" y="2980368"/>
              <a:ext cx="1834424" cy="1747648"/>
              <a:chOff x="0" y="0"/>
              <a:chExt cx="6088514" cy="5799625"/>
            </a:xfrm>
            <a:solidFill>
              <a:schemeClr val="tx1"/>
            </a:solidFill>
          </p:grpSpPr>
          <p:grpSp>
            <p:nvGrpSpPr>
              <p:cNvPr id="23" name="组合 3"/>
              <p:cNvGrpSpPr/>
              <p:nvPr/>
            </p:nvGrpSpPr>
            <p:grpSpPr bwMode="auto">
              <a:xfrm>
                <a:off x="1761629" y="0"/>
                <a:ext cx="2367470" cy="2361804"/>
                <a:chOff x="0" y="0"/>
                <a:chExt cx="2367470" cy="2361804"/>
              </a:xfrm>
              <a:grpFill/>
            </p:grpSpPr>
            <p:sp>
              <p:nvSpPr>
                <p:cNvPr id="31" name="Oval 5"/>
                <p:cNvSpPr>
                  <a:spLocks noChangeArrowheads="1"/>
                </p:cNvSpPr>
                <p:nvPr/>
              </p:nvSpPr>
              <p:spPr bwMode="auto">
                <a:xfrm>
                  <a:off x="770278" y="0"/>
                  <a:ext cx="957183" cy="95718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32" name="Freeform 6"/>
                <p:cNvSpPr>
                  <a:spLocks noChangeArrowheads="1"/>
                </p:cNvSpPr>
                <p:nvPr/>
              </p:nvSpPr>
              <p:spPr bwMode="auto">
                <a:xfrm>
                  <a:off x="0" y="1149751"/>
                  <a:ext cx="2367470" cy="1212053"/>
                </a:xfrm>
                <a:custGeom>
                  <a:avLst/>
                  <a:gdLst>
                    <a:gd name="T0" fmla="*/ 2147483647 w 37"/>
                    <a:gd name="T1" fmla="*/ 0 h 19"/>
                    <a:gd name="T2" fmla="*/ 2147483647 w 37"/>
                    <a:gd name="T3" fmla="*/ 0 h 19"/>
                    <a:gd name="T4" fmla="*/ 2147483647 w 37"/>
                    <a:gd name="T5" fmla="*/ 2147483647 h 19"/>
                    <a:gd name="T6" fmla="*/ 2147483647 w 37"/>
                    <a:gd name="T7" fmla="*/ 0 h 19"/>
                    <a:gd name="T8" fmla="*/ 2147483647 w 37"/>
                    <a:gd name="T9" fmla="*/ 0 h 19"/>
                    <a:gd name="T10" fmla="*/ 2147483647 w 37"/>
                    <a:gd name="T11" fmla="*/ 2147483647 h 19"/>
                    <a:gd name="T12" fmla="*/ 2147483647 w 37"/>
                    <a:gd name="T13" fmla="*/ 2147483647 h 19"/>
                    <a:gd name="T14" fmla="*/ 2147483647 w 37"/>
                    <a:gd name="T15" fmla="*/ 2147483647 h 19"/>
                    <a:gd name="T16" fmla="*/ 2147483647 w 37"/>
                    <a:gd name="T17" fmla="*/ 2147483647 h 19"/>
                    <a:gd name="T18" fmla="*/ 2147483647 w 37"/>
                    <a:gd name="T19" fmla="*/ 2147483647 h 19"/>
                    <a:gd name="T20" fmla="*/ 2147483647 w 37"/>
                    <a:gd name="T21" fmla="*/ 2147483647 h 19"/>
                    <a:gd name="T22" fmla="*/ 2147483647 w 37"/>
                    <a:gd name="T23" fmla="*/ 2147483647 h 19"/>
                    <a:gd name="T24" fmla="*/ 2147483647 w 37"/>
                    <a:gd name="T25" fmla="*/ 2147483647 h 19"/>
                    <a:gd name="T26" fmla="*/ 2147483647 w 37"/>
                    <a:gd name="T27" fmla="*/ 2147483647 h 19"/>
                    <a:gd name="T28" fmla="*/ 2147483647 w 37"/>
                    <a:gd name="T29" fmla="*/ 2147483647 h 19"/>
                    <a:gd name="T30" fmla="*/ 2147483647 w 37"/>
                    <a:gd name="T31" fmla="*/ 2147483647 h 19"/>
                    <a:gd name="T32" fmla="*/ 2147483647 w 37"/>
                    <a:gd name="T33" fmla="*/ 2147483647 h 19"/>
                    <a:gd name="T34" fmla="*/ 2147483647 w 37"/>
                    <a:gd name="T35" fmla="*/ 0 h 1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37"/>
                    <a:gd name="T55" fmla="*/ 0 h 19"/>
                    <a:gd name="T56" fmla="*/ 37 w 37"/>
                    <a:gd name="T57" fmla="*/ 19 h 1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37" h="19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0" y="0"/>
                        <a:pt x="1" y="8"/>
                        <a:pt x="1" y="8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0"/>
                        <a:pt x="27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Calibri" pitchFamily="34" charset="0"/>
                    <a:sym typeface="Calibri" pitchFamily="34" charset="0"/>
                  </a:endParaRPr>
                </a:p>
              </p:txBody>
            </p:sp>
          </p:grpSp>
          <p:grpSp>
            <p:nvGrpSpPr>
              <p:cNvPr id="24" name="组合 5"/>
              <p:cNvGrpSpPr/>
              <p:nvPr/>
            </p:nvGrpSpPr>
            <p:grpSpPr bwMode="auto">
              <a:xfrm>
                <a:off x="0" y="3432158"/>
                <a:ext cx="2367470" cy="2367467"/>
                <a:chOff x="0" y="0"/>
                <a:chExt cx="2367470" cy="2367467"/>
              </a:xfrm>
              <a:grpFill/>
            </p:grpSpPr>
            <p:sp>
              <p:nvSpPr>
                <p:cNvPr id="29" name="Oval 7"/>
                <p:cNvSpPr>
                  <a:spLocks noChangeArrowheads="1"/>
                </p:cNvSpPr>
                <p:nvPr/>
              </p:nvSpPr>
              <p:spPr bwMode="auto">
                <a:xfrm>
                  <a:off x="770277" y="0"/>
                  <a:ext cx="957183" cy="102514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30" name="Freeform 8"/>
                <p:cNvSpPr>
                  <a:spLocks noChangeArrowheads="1"/>
                </p:cNvSpPr>
                <p:nvPr/>
              </p:nvSpPr>
              <p:spPr bwMode="auto">
                <a:xfrm>
                  <a:off x="0" y="1149751"/>
                  <a:ext cx="2367470" cy="1217716"/>
                </a:xfrm>
                <a:custGeom>
                  <a:avLst/>
                  <a:gdLst>
                    <a:gd name="T0" fmla="*/ 2147483647 w 37"/>
                    <a:gd name="T1" fmla="*/ 0 h 19"/>
                    <a:gd name="T2" fmla="*/ 2147483647 w 37"/>
                    <a:gd name="T3" fmla="*/ 0 h 19"/>
                    <a:gd name="T4" fmla="*/ 2147483647 w 37"/>
                    <a:gd name="T5" fmla="*/ 2147483647 h 19"/>
                    <a:gd name="T6" fmla="*/ 2147483647 w 37"/>
                    <a:gd name="T7" fmla="*/ 0 h 19"/>
                    <a:gd name="T8" fmla="*/ 2147483647 w 37"/>
                    <a:gd name="T9" fmla="*/ 0 h 19"/>
                    <a:gd name="T10" fmla="*/ 2147483647 w 37"/>
                    <a:gd name="T11" fmla="*/ 2147483647 h 19"/>
                    <a:gd name="T12" fmla="*/ 2147483647 w 37"/>
                    <a:gd name="T13" fmla="*/ 2147483647 h 19"/>
                    <a:gd name="T14" fmla="*/ 2147483647 w 37"/>
                    <a:gd name="T15" fmla="*/ 2147483647 h 19"/>
                    <a:gd name="T16" fmla="*/ 2147483647 w 37"/>
                    <a:gd name="T17" fmla="*/ 2147483647 h 19"/>
                    <a:gd name="T18" fmla="*/ 2147483647 w 37"/>
                    <a:gd name="T19" fmla="*/ 2147483647 h 19"/>
                    <a:gd name="T20" fmla="*/ 2147483647 w 37"/>
                    <a:gd name="T21" fmla="*/ 2147483647 h 19"/>
                    <a:gd name="T22" fmla="*/ 2147483647 w 37"/>
                    <a:gd name="T23" fmla="*/ 2147483647 h 19"/>
                    <a:gd name="T24" fmla="*/ 2147483647 w 37"/>
                    <a:gd name="T25" fmla="*/ 2147483647 h 19"/>
                    <a:gd name="T26" fmla="*/ 2147483647 w 37"/>
                    <a:gd name="T27" fmla="*/ 2147483647 h 19"/>
                    <a:gd name="T28" fmla="*/ 2147483647 w 37"/>
                    <a:gd name="T29" fmla="*/ 2147483647 h 19"/>
                    <a:gd name="T30" fmla="*/ 2147483647 w 37"/>
                    <a:gd name="T31" fmla="*/ 2147483647 h 19"/>
                    <a:gd name="T32" fmla="*/ 2147483647 w 37"/>
                    <a:gd name="T33" fmla="*/ 2147483647 h 19"/>
                    <a:gd name="T34" fmla="*/ 2147483647 w 37"/>
                    <a:gd name="T35" fmla="*/ 0 h 1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37"/>
                    <a:gd name="T55" fmla="*/ 0 h 19"/>
                    <a:gd name="T56" fmla="*/ 37 w 37"/>
                    <a:gd name="T57" fmla="*/ 19 h 1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37" h="19">
                      <a:moveTo>
                        <a:pt x="27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0" y="0"/>
                        <a:pt x="1" y="9"/>
                        <a:pt x="1" y="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0"/>
                        <a:pt x="27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Calibri" pitchFamily="34" charset="0"/>
                    <a:sym typeface="Calibri" pitchFamily="34" charset="0"/>
                  </a:endParaRPr>
                </a:p>
              </p:txBody>
            </p:sp>
          </p:grpSp>
          <p:grpSp>
            <p:nvGrpSpPr>
              <p:cNvPr id="25" name="组合 4"/>
              <p:cNvGrpSpPr/>
              <p:nvPr/>
            </p:nvGrpSpPr>
            <p:grpSpPr bwMode="auto">
              <a:xfrm>
                <a:off x="3721044" y="3384118"/>
                <a:ext cx="2367470" cy="2367467"/>
                <a:chOff x="0" y="0"/>
                <a:chExt cx="2367470" cy="2367467"/>
              </a:xfrm>
              <a:grpFill/>
            </p:grpSpPr>
            <p:sp>
              <p:nvSpPr>
                <p:cNvPr id="27" name="Oval 9"/>
                <p:cNvSpPr>
                  <a:spLocks noChangeArrowheads="1"/>
                </p:cNvSpPr>
                <p:nvPr/>
              </p:nvSpPr>
              <p:spPr bwMode="auto">
                <a:xfrm>
                  <a:off x="707975" y="0"/>
                  <a:ext cx="1019485" cy="102514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28" name="Freeform 10"/>
                <p:cNvSpPr>
                  <a:spLocks noChangeArrowheads="1"/>
                </p:cNvSpPr>
                <p:nvPr/>
              </p:nvSpPr>
              <p:spPr bwMode="auto">
                <a:xfrm>
                  <a:off x="0" y="1149751"/>
                  <a:ext cx="2367470" cy="1217716"/>
                </a:xfrm>
                <a:custGeom>
                  <a:avLst/>
                  <a:gdLst>
                    <a:gd name="T0" fmla="*/ 2147483647 w 37"/>
                    <a:gd name="T1" fmla="*/ 0 h 19"/>
                    <a:gd name="T2" fmla="*/ 2147483647 w 37"/>
                    <a:gd name="T3" fmla="*/ 0 h 19"/>
                    <a:gd name="T4" fmla="*/ 2147483647 w 37"/>
                    <a:gd name="T5" fmla="*/ 2147483647 h 19"/>
                    <a:gd name="T6" fmla="*/ 2147483647 w 37"/>
                    <a:gd name="T7" fmla="*/ 0 h 19"/>
                    <a:gd name="T8" fmla="*/ 2147483647 w 37"/>
                    <a:gd name="T9" fmla="*/ 0 h 19"/>
                    <a:gd name="T10" fmla="*/ 0 w 37"/>
                    <a:gd name="T11" fmla="*/ 2147483647 h 19"/>
                    <a:gd name="T12" fmla="*/ 0 w 37"/>
                    <a:gd name="T13" fmla="*/ 2147483647 h 19"/>
                    <a:gd name="T14" fmla="*/ 2147483647 w 37"/>
                    <a:gd name="T15" fmla="*/ 2147483647 h 19"/>
                    <a:gd name="T16" fmla="*/ 2147483647 w 37"/>
                    <a:gd name="T17" fmla="*/ 2147483647 h 19"/>
                    <a:gd name="T18" fmla="*/ 2147483647 w 37"/>
                    <a:gd name="T19" fmla="*/ 2147483647 h 19"/>
                    <a:gd name="T20" fmla="*/ 2147483647 w 37"/>
                    <a:gd name="T21" fmla="*/ 2147483647 h 19"/>
                    <a:gd name="T22" fmla="*/ 2147483647 w 37"/>
                    <a:gd name="T23" fmla="*/ 2147483647 h 19"/>
                    <a:gd name="T24" fmla="*/ 2147483647 w 37"/>
                    <a:gd name="T25" fmla="*/ 2147483647 h 19"/>
                    <a:gd name="T26" fmla="*/ 2147483647 w 37"/>
                    <a:gd name="T27" fmla="*/ 2147483647 h 19"/>
                    <a:gd name="T28" fmla="*/ 2147483647 w 37"/>
                    <a:gd name="T29" fmla="*/ 2147483647 h 19"/>
                    <a:gd name="T30" fmla="*/ 2147483647 w 37"/>
                    <a:gd name="T31" fmla="*/ 2147483647 h 19"/>
                    <a:gd name="T32" fmla="*/ 2147483647 w 37"/>
                    <a:gd name="T33" fmla="*/ 2147483647 h 19"/>
                    <a:gd name="T34" fmla="*/ 2147483647 w 37"/>
                    <a:gd name="T35" fmla="*/ 0 h 1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37"/>
                    <a:gd name="T55" fmla="*/ 0 h 19"/>
                    <a:gd name="T56" fmla="*/ 37 w 37"/>
                    <a:gd name="T57" fmla="*/ 19 h 1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37" h="19">
                      <a:moveTo>
                        <a:pt x="26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0" y="0"/>
                        <a:pt x="0" y="9"/>
                        <a:pt x="0" y="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28" y="19"/>
                        <a:pt x="28" y="19"/>
                        <a:pt x="28" y="19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6" y="0"/>
                        <a:pt x="26" y="0"/>
                        <a:pt x="2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Calibri" pitchFamily="34" charset="0"/>
                    <a:sym typeface="Calibri" pitchFamily="34" charset="0"/>
                  </a:endParaRPr>
                </a:p>
              </p:txBody>
            </p:sp>
          </p:grpSp>
          <p:sp>
            <p:nvSpPr>
              <p:cNvPr id="26" name="Freeform 11"/>
              <p:cNvSpPr>
                <a:spLocks noChangeArrowheads="1"/>
              </p:cNvSpPr>
              <p:nvPr/>
            </p:nvSpPr>
            <p:spPr bwMode="auto">
              <a:xfrm>
                <a:off x="2274203" y="2664713"/>
                <a:ext cx="1472589" cy="1534889"/>
              </a:xfrm>
              <a:custGeom>
                <a:avLst/>
                <a:gdLst>
                  <a:gd name="T0" fmla="*/ 2147483647 w 260"/>
                  <a:gd name="T1" fmla="*/ 2147483647 h 271"/>
                  <a:gd name="T2" fmla="*/ 2147483647 w 260"/>
                  <a:gd name="T3" fmla="*/ 2147483647 h 271"/>
                  <a:gd name="T4" fmla="*/ 2147483647 w 260"/>
                  <a:gd name="T5" fmla="*/ 2147483647 h 271"/>
                  <a:gd name="T6" fmla="*/ 2147483647 w 260"/>
                  <a:gd name="T7" fmla="*/ 0 h 271"/>
                  <a:gd name="T8" fmla="*/ 2147483647 w 260"/>
                  <a:gd name="T9" fmla="*/ 0 h 271"/>
                  <a:gd name="T10" fmla="*/ 2147483647 w 260"/>
                  <a:gd name="T11" fmla="*/ 2147483647 h 271"/>
                  <a:gd name="T12" fmla="*/ 0 w 260"/>
                  <a:gd name="T13" fmla="*/ 2147483647 h 271"/>
                  <a:gd name="T14" fmla="*/ 737806566 w 260"/>
                  <a:gd name="T15" fmla="*/ 2147483647 h 271"/>
                  <a:gd name="T16" fmla="*/ 2147483647 w 260"/>
                  <a:gd name="T17" fmla="*/ 2147483647 h 271"/>
                  <a:gd name="T18" fmla="*/ 2147483647 w 260"/>
                  <a:gd name="T19" fmla="*/ 2147483647 h 271"/>
                  <a:gd name="T20" fmla="*/ 2147483647 w 260"/>
                  <a:gd name="T21" fmla="*/ 2147483647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0"/>
                  <a:gd name="T34" fmla="*/ 0 h 271"/>
                  <a:gd name="T35" fmla="*/ 260 w 260"/>
                  <a:gd name="T36" fmla="*/ 271 h 27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0" h="271">
                    <a:moveTo>
                      <a:pt x="238" y="271"/>
                    </a:moveTo>
                    <a:lnTo>
                      <a:pt x="260" y="260"/>
                    </a:lnTo>
                    <a:lnTo>
                      <a:pt x="147" y="147"/>
                    </a:lnTo>
                    <a:lnTo>
                      <a:pt x="147" y="0"/>
                    </a:lnTo>
                    <a:lnTo>
                      <a:pt x="125" y="0"/>
                    </a:lnTo>
                    <a:lnTo>
                      <a:pt x="125" y="147"/>
                    </a:lnTo>
                    <a:lnTo>
                      <a:pt x="0" y="260"/>
                    </a:lnTo>
                    <a:lnTo>
                      <a:pt x="23" y="271"/>
                    </a:lnTo>
                    <a:lnTo>
                      <a:pt x="125" y="181"/>
                    </a:lnTo>
                    <a:lnTo>
                      <a:pt x="147" y="181"/>
                    </a:lnTo>
                    <a:lnTo>
                      <a:pt x="238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alibri" pitchFamily="34" charset="0"/>
                  <a:sym typeface="Calibri" pitchFamily="34" charset="0"/>
                </a:endParaRPr>
              </a:p>
            </p:txBody>
          </p:sp>
        </p:grpSp>
        <p:sp>
          <p:nvSpPr>
            <p:cNvPr id="22" name="文本框 29"/>
            <p:cNvSpPr>
              <a:spLocks noChangeArrowheads="1"/>
            </p:cNvSpPr>
            <p:nvPr/>
          </p:nvSpPr>
          <p:spPr bwMode="auto">
            <a:xfrm>
              <a:off x="9127664" y="4859729"/>
              <a:ext cx="1987550" cy="52228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dirty="0">
                  <a:latin typeface="+mn-ea"/>
                  <a:ea typeface="+mn-ea"/>
                  <a:sym typeface="黑体" pitchFamily="49" charset="-122"/>
                </a:rPr>
                <a:t>数据需求方</a:t>
              </a:r>
              <a:endParaRPr lang="zh-CN" altLang="en-US" sz="2800" dirty="0">
                <a:latin typeface="+mn-ea"/>
                <a:ea typeface="+mn-ea"/>
                <a:sym typeface="黑体" pitchFamily="49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939992" y="2537816"/>
            <a:ext cx="3229525" cy="663433"/>
            <a:chOff x="3939992" y="2662868"/>
            <a:chExt cx="3229525" cy="663433"/>
          </a:xfrm>
        </p:grpSpPr>
        <p:sp>
          <p:nvSpPr>
            <p:cNvPr id="34" name="右中括号 33"/>
            <p:cNvSpPr/>
            <p:nvPr/>
          </p:nvSpPr>
          <p:spPr>
            <a:xfrm rot="16200000">
              <a:off x="5509397" y="1666181"/>
              <a:ext cx="90715" cy="3229525"/>
            </a:xfrm>
            <a:prstGeom prst="rightBracket">
              <a:avLst/>
            </a:prstGeom>
            <a:ln w="1905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40"/>
            <p:cNvSpPr>
              <a:spLocks noChangeArrowheads="1"/>
            </p:cNvSpPr>
            <p:nvPr/>
          </p:nvSpPr>
          <p:spPr bwMode="auto">
            <a:xfrm>
              <a:off x="4829203" y="2662868"/>
              <a:ext cx="14176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solidFill>
                    <a:schemeClr val="accent2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数据堂</a:t>
              </a:r>
              <a:endParaRPr lang="zh-CN" altLang="en-US" sz="320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5655" y="2465747"/>
            <a:ext cx="3149196" cy="3150391"/>
            <a:chOff x="325655" y="2590799"/>
            <a:chExt cx="3149196" cy="3150391"/>
          </a:xfrm>
        </p:grpSpPr>
        <p:sp>
          <p:nvSpPr>
            <p:cNvPr id="37" name="椭圆 30"/>
            <p:cNvSpPr>
              <a:spLocks noChangeArrowheads="1"/>
            </p:cNvSpPr>
            <p:nvPr/>
          </p:nvSpPr>
          <p:spPr bwMode="auto">
            <a:xfrm>
              <a:off x="325655" y="2590799"/>
              <a:ext cx="3149196" cy="3150391"/>
            </a:xfrm>
            <a:prstGeom prst="ellipse">
              <a:avLst/>
            </a:prstGeom>
            <a:solidFill>
              <a:srgbClr val="DE94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5400" b="1" dirty="0">
                <a:solidFill>
                  <a:srgbClr val="FFFFFF"/>
                </a:solidFill>
                <a:latin typeface="+mn-ea"/>
                <a:ea typeface="+mn-ea"/>
                <a:sym typeface="宋体" pitchFamily="2" charset="-122"/>
              </a:endParaRPr>
            </a:p>
          </p:txBody>
        </p:sp>
        <p:sp>
          <p:nvSpPr>
            <p:cNvPr id="38" name="文本框 33"/>
            <p:cNvSpPr>
              <a:spLocks noChangeArrowheads="1"/>
            </p:cNvSpPr>
            <p:nvPr/>
          </p:nvSpPr>
          <p:spPr bwMode="auto">
            <a:xfrm>
              <a:off x="953751" y="4313195"/>
              <a:ext cx="1936548" cy="51247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dirty="0">
                  <a:latin typeface="+mn-ea"/>
                  <a:ea typeface="+mn-ea"/>
                  <a:sym typeface="黑体" pitchFamily="49" charset="-122"/>
                </a:rPr>
                <a:t>数据拥有方</a:t>
              </a:r>
              <a:endParaRPr lang="zh-CN" altLang="en-US" sz="2800" dirty="0">
                <a:latin typeface="+mn-ea"/>
                <a:ea typeface="+mn-ea"/>
                <a:sym typeface="黑体" pitchFamily="49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54390" y="3443624"/>
              <a:ext cx="209172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5400" b="1" dirty="0">
                  <a:solidFill>
                    <a:srgbClr val="FFFFFF"/>
                  </a:solidFill>
                  <a:latin typeface="微软雅黑"/>
                  <a:sym typeface="Calibri" pitchFamily="34" charset="0"/>
                </a:rPr>
                <a:t>DATA</a:t>
              </a:r>
              <a:endParaRPr lang="zh-CN" altLang="en-US" sz="5400" b="1" dirty="0">
                <a:solidFill>
                  <a:srgbClr val="FFFFFF"/>
                </a:solidFill>
                <a:latin typeface="微软雅黑"/>
                <a:sym typeface="宋体" pitchFamily="2" charset="-122"/>
              </a:endParaRPr>
            </a:p>
          </p:txBody>
        </p:sp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027" y="463206"/>
            <a:ext cx="8534400" cy="85600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数据获取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2AA-8527-4586-9DD9-16735B2C86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3DBB7-E206-49AD-ABE7-CD63A8B56FDC}" type="slidenum">
              <a:rPr lang="zh-CN" altLang="en-US" smtClean="0"/>
            </a:fld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3552440" y="3487336"/>
            <a:ext cx="2343680" cy="2243740"/>
            <a:chOff x="3552440" y="3487336"/>
            <a:chExt cx="2343680" cy="2243740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 flipV="1">
              <a:off x="3552440" y="3487336"/>
              <a:ext cx="2340134" cy="2243740"/>
            </a:xfrm>
            <a:prstGeom prst="downArrowCallout">
              <a:avLst>
                <a:gd name="adj1" fmla="val 49806"/>
                <a:gd name="adj2" fmla="val 34214"/>
                <a:gd name="adj3" fmla="val 13073"/>
                <a:gd name="adj4" fmla="val 7439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noFill/>
              <a:miter lim="800000"/>
              <a:headEnd type="none" w="sm" len="sm"/>
              <a:tailEnd type="none" w="sm" len="sm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endParaRPr lang="zh-CN" altLang="en-US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  <p:grpSp>
          <p:nvGrpSpPr>
            <p:cNvPr id="15" name="Group 422"/>
            <p:cNvGrpSpPr/>
            <p:nvPr/>
          </p:nvGrpSpPr>
          <p:grpSpPr bwMode="auto">
            <a:xfrm>
              <a:off x="3938710" y="4313348"/>
              <a:ext cx="1610481" cy="817045"/>
              <a:chOff x="720" y="376"/>
              <a:chExt cx="2352" cy="1591"/>
            </a:xfrm>
          </p:grpSpPr>
          <p:pic>
            <p:nvPicPr>
              <p:cNvPr id="16" name="Picture 423" descr="房子"/>
              <p:cNvPicPr>
                <a:picLocks noChangeAspect="1" noChangeArrowheads="1"/>
              </p:cNvPicPr>
              <p:nvPr/>
            </p:nvPicPr>
            <p:blipFill>
              <a:blip r:embed="rId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200" y="376"/>
                <a:ext cx="1104" cy="9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softEdge rad="12700"/>
              </a:effectLst>
            </p:spPr>
          </p:pic>
          <p:pic>
            <p:nvPicPr>
              <p:cNvPr id="17" name="Picture 424" descr="房子"/>
              <p:cNvPicPr>
                <a:picLocks noChangeAspect="1" noChangeArrowheads="1"/>
              </p:cNvPicPr>
              <p:nvPr/>
            </p:nvPicPr>
            <p:blipFill>
              <a:blip r:embed="rId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920" y="720"/>
                <a:ext cx="1152" cy="9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softEdge rad="12700"/>
              </a:effectLst>
            </p:spPr>
          </p:pic>
          <p:pic>
            <p:nvPicPr>
              <p:cNvPr id="18" name="Picture 425" descr="房子"/>
              <p:cNvPicPr>
                <a:picLocks noChangeAspect="1" noChangeArrowheads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20" y="768"/>
                <a:ext cx="1440" cy="1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softEdge rad="12700"/>
              </a:effectLst>
            </p:spPr>
          </p:pic>
        </p:grpSp>
        <p:sp>
          <p:nvSpPr>
            <p:cNvPr id="19" name="矩形 18"/>
            <p:cNvSpPr/>
            <p:nvPr/>
          </p:nvSpPr>
          <p:spPr>
            <a:xfrm>
              <a:off x="3555986" y="5218202"/>
              <a:ext cx="2340134" cy="373720"/>
            </a:xfrm>
            <a:prstGeom prst="rect">
              <a:avLst/>
            </a:prstGeom>
          </p:spPr>
          <p:txBody>
            <a:bodyPr wrap="square" lIns="111026" tIns="55513" rIns="111026" bIns="55513">
              <a:spAutoFit/>
            </a:bodyPr>
            <a:lstStyle/>
            <a:p>
              <a:pPr algn="ctr"/>
              <a:r>
                <a:rPr lang="zh-CN" altLang="en-US" sz="1700" dirty="0" smtClean="0">
                  <a:solidFill>
                    <a:srgbClr val="005DA2"/>
                  </a:solidFill>
                  <a:latin typeface="+mj-ea"/>
                  <a:ea typeface="+mj-ea"/>
                </a:rPr>
                <a:t>行业大</a:t>
              </a:r>
              <a:r>
                <a:rPr lang="zh-CN" altLang="en-US" sz="1700" dirty="0">
                  <a:solidFill>
                    <a:srgbClr val="005DA2"/>
                  </a:solidFill>
                  <a:latin typeface="+mj-ea"/>
                  <a:ea typeface="+mj-ea"/>
                </a:rPr>
                <a:t>数据</a:t>
              </a:r>
              <a:endParaRPr lang="zh-CN" altLang="en-US" sz="1700" dirty="0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56683" y="3701906"/>
              <a:ext cx="1139690" cy="373720"/>
            </a:xfrm>
            <a:prstGeom prst="rect">
              <a:avLst/>
            </a:prstGeom>
          </p:spPr>
          <p:txBody>
            <a:bodyPr wrap="square" lIns="0" tIns="55513" rIns="0" bIns="55513">
              <a:spAutoFit/>
            </a:bodyPr>
            <a:lstStyle/>
            <a:p>
              <a:pPr algn="ctr"/>
              <a:r>
                <a:rPr lang="zh-CN" altLang="en-US" sz="1700" dirty="0">
                  <a:solidFill>
                    <a:srgbClr val="005DA2"/>
                  </a:solidFill>
                  <a:latin typeface="+mj-ea"/>
                  <a:ea typeface="+mj-ea"/>
                </a:rPr>
                <a:t>采购</a:t>
              </a:r>
              <a:r>
                <a:rPr lang="en-US" altLang="zh-CN" sz="1700" dirty="0">
                  <a:solidFill>
                    <a:srgbClr val="005DA2"/>
                  </a:solidFill>
                  <a:latin typeface="+mj-ea"/>
                  <a:ea typeface="+mj-ea"/>
                </a:rPr>
                <a:t>&amp;</a:t>
              </a:r>
              <a:r>
                <a:rPr lang="zh-CN" altLang="en-US" sz="1700" dirty="0">
                  <a:solidFill>
                    <a:srgbClr val="005DA2"/>
                  </a:solidFill>
                  <a:latin typeface="+mj-ea"/>
                  <a:ea typeface="+mj-ea"/>
                </a:rPr>
                <a:t>代理</a:t>
              </a:r>
              <a:endParaRPr lang="zh-CN" altLang="en-US" sz="1700" dirty="0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527043" y="3487336"/>
            <a:ext cx="2472856" cy="2243740"/>
            <a:chOff x="6527043" y="3487336"/>
            <a:chExt cx="2472856" cy="2243740"/>
          </a:xfrm>
        </p:grpSpPr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 flipV="1">
              <a:off x="6589021" y="3487336"/>
              <a:ext cx="2340134" cy="2243740"/>
            </a:xfrm>
            <a:prstGeom prst="downArrowCallout">
              <a:avLst>
                <a:gd name="adj1" fmla="val 49806"/>
                <a:gd name="adj2" fmla="val 34214"/>
                <a:gd name="adj3" fmla="val 13073"/>
                <a:gd name="adj4" fmla="val 7439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noFill/>
              <a:miter lim="800000"/>
              <a:headEnd type="none" w="sm" len="sm"/>
              <a:tailEnd type="none" w="sm" len="sm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endParaRPr lang="zh-CN" altLang="en-US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957478" y="4302257"/>
              <a:ext cx="1682081" cy="835917"/>
              <a:chOff x="6215063" y="1785938"/>
              <a:chExt cx="3124200" cy="2252663"/>
            </a:xfrm>
          </p:grpSpPr>
          <p:graphicFrame>
            <p:nvGraphicFramePr>
              <p:cNvPr id="22" name="Object 16"/>
              <p:cNvGraphicFramePr>
                <a:graphicFrameLocks noChangeAspect="1"/>
              </p:cNvGraphicFramePr>
              <p:nvPr/>
            </p:nvGraphicFramePr>
            <p:xfrm>
              <a:off x="6215063" y="1785938"/>
              <a:ext cx="3124200" cy="22526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3" name="CorelDRAW" r:id="rId4" imgW="3165475" imgH="2280920" progId="">
                      <p:embed/>
                    </p:oleObj>
                  </mc:Choice>
                  <mc:Fallback>
                    <p:oleObj name="CorelDRAW" r:id="rId4" imgW="3165475" imgH="2280920" progId="">
                      <p:embed/>
                      <p:pic>
                        <p:nvPicPr>
                          <p:cNvPr id="0" name="图片 12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5063" y="1785938"/>
                            <a:ext cx="3124200" cy="22526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" name="组合 22"/>
              <p:cNvGrpSpPr/>
              <p:nvPr/>
            </p:nvGrpSpPr>
            <p:grpSpPr>
              <a:xfrm>
                <a:off x="7025990" y="2675828"/>
                <a:ext cx="1502345" cy="858271"/>
                <a:chOff x="3141663" y="1143000"/>
                <a:chExt cx="1948708" cy="1113272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3141663" y="1143000"/>
                  <a:ext cx="1814515" cy="750888"/>
                  <a:chOff x="3141663" y="1143000"/>
                  <a:chExt cx="1814515" cy="750888"/>
                </a:xfrm>
              </p:grpSpPr>
              <p:grpSp>
                <p:nvGrpSpPr>
                  <p:cNvPr id="32" name="Group 23"/>
                  <p:cNvGrpSpPr/>
                  <p:nvPr/>
                </p:nvGrpSpPr>
                <p:grpSpPr bwMode="auto">
                  <a:xfrm>
                    <a:off x="3141663" y="1143000"/>
                    <a:ext cx="890587" cy="750888"/>
                    <a:chOff x="2584" y="1734"/>
                    <a:chExt cx="561" cy="473"/>
                  </a:xfrm>
                </p:grpSpPr>
                <p:graphicFrame>
                  <p:nvGraphicFramePr>
                    <p:cNvPr id="36" name="Object 24"/>
                    <p:cNvGraphicFramePr/>
                    <p:nvPr/>
                  </p:nvGraphicFramePr>
                  <p:xfrm>
                    <a:off x="2584" y="1734"/>
                    <a:ext cx="291" cy="47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264" name="BMP 图象" r:id="rId6" imgW="1907540" imgH="2597150" progId="PBrush">
                            <p:embed/>
                          </p:oleObj>
                        </mc:Choice>
                        <mc:Fallback>
                          <p:oleObj name="BMP 图象" r:id="rId6" imgW="1907540" imgH="2597150" progId="PBrush">
                            <p:embed/>
                            <p:pic>
                              <p:nvPicPr>
                                <p:cNvPr id="0" name="图片 1263"/>
                                <p:cNvPicPr>
                                  <a:picLocks noChangeArrowheads="1"/>
                                </p:cNvPicPr>
                                <p:nvPr/>
                              </p:nvPicPr>
                              <p:blipFill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584" y="1734"/>
                                  <a:ext cx="291" cy="47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7" name="Object 25"/>
                    <p:cNvGraphicFramePr/>
                    <p:nvPr/>
                  </p:nvGraphicFramePr>
                  <p:xfrm>
                    <a:off x="2854" y="1734"/>
                    <a:ext cx="291" cy="47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265" name="BMP 图象" r:id="rId8" imgW="1907540" imgH="2597150" progId="PBrush">
                            <p:embed/>
                          </p:oleObj>
                        </mc:Choice>
                        <mc:Fallback>
                          <p:oleObj name="BMP 图象" r:id="rId8" imgW="1907540" imgH="2597150" progId="PBrush">
                            <p:embed/>
                            <p:pic>
                              <p:nvPicPr>
                                <p:cNvPr id="0" name="图片 1264"/>
                                <p:cNvPicPr>
                                  <a:picLocks noChangeArrowheads="1"/>
                                </p:cNvPicPr>
                                <p:nvPr/>
                              </p:nvPicPr>
                              <p:blipFill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854" y="1734"/>
                                  <a:ext cx="291" cy="47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pSp>
                <p:nvGrpSpPr>
                  <p:cNvPr id="33" name="Group 23"/>
                  <p:cNvGrpSpPr/>
                  <p:nvPr/>
                </p:nvGrpSpPr>
                <p:grpSpPr bwMode="auto">
                  <a:xfrm>
                    <a:off x="4032253" y="1143000"/>
                    <a:ext cx="923925" cy="750888"/>
                    <a:chOff x="3049" y="1638"/>
                    <a:chExt cx="582" cy="473"/>
                  </a:xfrm>
                </p:grpSpPr>
                <p:graphicFrame>
                  <p:nvGraphicFramePr>
                    <p:cNvPr id="34" name="Object 24"/>
                    <p:cNvGraphicFramePr/>
                    <p:nvPr/>
                  </p:nvGraphicFramePr>
                  <p:xfrm>
                    <a:off x="3049" y="1638"/>
                    <a:ext cx="291" cy="47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266" name="BMP 图象" r:id="rId9" imgW="1907540" imgH="2597150" progId="PBrush">
                            <p:embed/>
                          </p:oleObj>
                        </mc:Choice>
                        <mc:Fallback>
                          <p:oleObj name="BMP 图象" r:id="rId9" imgW="1907540" imgH="2597150" progId="PBrush">
                            <p:embed/>
                            <p:pic>
                              <p:nvPicPr>
                                <p:cNvPr id="0" name="图片 1265"/>
                                <p:cNvPicPr>
                                  <a:picLocks noChangeArrowheads="1"/>
                                </p:cNvPicPr>
                                <p:nvPr/>
                              </p:nvPicPr>
                              <p:blipFill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049" y="1638"/>
                                  <a:ext cx="291" cy="47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5" name="Object 25"/>
                    <p:cNvGraphicFramePr/>
                    <p:nvPr/>
                  </p:nvGraphicFramePr>
                  <p:xfrm>
                    <a:off x="3340" y="1638"/>
                    <a:ext cx="291" cy="47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267" name="BMP 图象" r:id="rId10" imgW="1907540" imgH="2597150" progId="PBrush">
                            <p:embed/>
                          </p:oleObj>
                        </mc:Choice>
                        <mc:Fallback>
                          <p:oleObj name="BMP 图象" r:id="rId10" imgW="1907540" imgH="2597150" progId="PBrush">
                            <p:embed/>
                            <p:pic>
                              <p:nvPicPr>
                                <p:cNvPr id="0" name="图片 1266"/>
                                <p:cNvPicPr>
                                  <a:picLocks noChangeArrowheads="1"/>
                                </p:cNvPicPr>
                                <p:nvPr/>
                              </p:nvPicPr>
                              <p:blipFill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40" y="1638"/>
                                  <a:ext cx="291" cy="47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</p:grpSp>
            <p:grpSp>
              <p:nvGrpSpPr>
                <p:cNvPr id="25" name="组合 24"/>
                <p:cNvGrpSpPr/>
                <p:nvPr/>
              </p:nvGrpSpPr>
              <p:grpSpPr>
                <a:xfrm>
                  <a:off x="3275856" y="1505384"/>
                  <a:ext cx="1814515" cy="750888"/>
                  <a:chOff x="3141663" y="1143000"/>
                  <a:chExt cx="1814515" cy="750888"/>
                </a:xfrm>
              </p:grpSpPr>
              <p:grpSp>
                <p:nvGrpSpPr>
                  <p:cNvPr id="26" name="Group 23"/>
                  <p:cNvGrpSpPr/>
                  <p:nvPr/>
                </p:nvGrpSpPr>
                <p:grpSpPr bwMode="auto">
                  <a:xfrm>
                    <a:off x="3141663" y="1143000"/>
                    <a:ext cx="890587" cy="750888"/>
                    <a:chOff x="2584" y="1734"/>
                    <a:chExt cx="561" cy="473"/>
                  </a:xfrm>
                </p:grpSpPr>
                <p:graphicFrame>
                  <p:nvGraphicFramePr>
                    <p:cNvPr id="30" name="Object 24"/>
                    <p:cNvGraphicFramePr/>
                    <p:nvPr/>
                  </p:nvGraphicFramePr>
                  <p:xfrm>
                    <a:off x="2584" y="1734"/>
                    <a:ext cx="291" cy="47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268" name="BMP 图象" r:id="rId11" imgW="1907540" imgH="2597150" progId="PBrush">
                            <p:embed/>
                          </p:oleObj>
                        </mc:Choice>
                        <mc:Fallback>
                          <p:oleObj name="BMP 图象" r:id="rId11" imgW="1907540" imgH="2597150" progId="PBrush">
                            <p:embed/>
                            <p:pic>
                              <p:nvPicPr>
                                <p:cNvPr id="0" name="图片 1267"/>
                                <p:cNvPicPr>
                                  <a:picLocks noChangeArrowheads="1"/>
                                </p:cNvPicPr>
                                <p:nvPr/>
                              </p:nvPicPr>
                              <p:blipFill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584" y="1734"/>
                                  <a:ext cx="291" cy="47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1" name="Object 25"/>
                    <p:cNvGraphicFramePr/>
                    <p:nvPr/>
                  </p:nvGraphicFramePr>
                  <p:xfrm>
                    <a:off x="2854" y="1734"/>
                    <a:ext cx="291" cy="47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269" name="BMP 图象" r:id="rId12" imgW="1907540" imgH="2597150" progId="PBrush">
                            <p:embed/>
                          </p:oleObj>
                        </mc:Choice>
                        <mc:Fallback>
                          <p:oleObj name="BMP 图象" r:id="rId12" imgW="1907540" imgH="2597150" progId="PBrush">
                            <p:embed/>
                            <p:pic>
                              <p:nvPicPr>
                                <p:cNvPr id="0" name="图片 1268"/>
                                <p:cNvPicPr>
                                  <a:picLocks noChangeArrowheads="1"/>
                                </p:cNvPicPr>
                                <p:nvPr/>
                              </p:nvPicPr>
                              <p:blipFill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854" y="1734"/>
                                  <a:ext cx="291" cy="47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pSp>
                <p:nvGrpSpPr>
                  <p:cNvPr id="27" name="Group 23"/>
                  <p:cNvGrpSpPr/>
                  <p:nvPr/>
                </p:nvGrpSpPr>
                <p:grpSpPr bwMode="auto">
                  <a:xfrm>
                    <a:off x="4032253" y="1143000"/>
                    <a:ext cx="923925" cy="750888"/>
                    <a:chOff x="3049" y="1638"/>
                    <a:chExt cx="582" cy="473"/>
                  </a:xfrm>
                </p:grpSpPr>
                <p:graphicFrame>
                  <p:nvGraphicFramePr>
                    <p:cNvPr id="28" name="Object 24"/>
                    <p:cNvGraphicFramePr/>
                    <p:nvPr/>
                  </p:nvGraphicFramePr>
                  <p:xfrm>
                    <a:off x="3049" y="1638"/>
                    <a:ext cx="291" cy="47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270" name="BMP 图象" r:id="rId13" imgW="1907540" imgH="2597150" progId="PBrush">
                            <p:embed/>
                          </p:oleObj>
                        </mc:Choice>
                        <mc:Fallback>
                          <p:oleObj name="BMP 图象" r:id="rId13" imgW="1907540" imgH="2597150" progId="PBrush">
                            <p:embed/>
                            <p:pic>
                              <p:nvPicPr>
                                <p:cNvPr id="0" name="图片 1269"/>
                                <p:cNvPicPr>
                                  <a:picLocks noChangeArrowheads="1"/>
                                </p:cNvPicPr>
                                <p:nvPr/>
                              </p:nvPicPr>
                              <p:blipFill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049" y="1638"/>
                                  <a:ext cx="291" cy="47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29" name="Object 25"/>
                    <p:cNvGraphicFramePr/>
                    <p:nvPr/>
                  </p:nvGraphicFramePr>
                  <p:xfrm>
                    <a:off x="3340" y="1638"/>
                    <a:ext cx="291" cy="47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271" name="BMP 图象" r:id="rId14" imgW="1907540" imgH="2597150" progId="PBrush">
                            <p:embed/>
                          </p:oleObj>
                        </mc:Choice>
                        <mc:Fallback>
                          <p:oleObj name="BMP 图象" r:id="rId14" imgW="1907540" imgH="2597150" progId="PBrush">
                            <p:embed/>
                            <p:pic>
                              <p:nvPicPr>
                                <p:cNvPr id="0" name="图片 1270"/>
                                <p:cNvPicPr>
                                  <a:picLocks noChangeArrowheads="1"/>
                                </p:cNvPicPr>
                                <p:nvPr/>
                              </p:nvPicPr>
                              <p:blipFill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40" y="1638"/>
                                  <a:ext cx="291" cy="47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</p:grpSp>
          </p:grpSp>
        </p:grpSp>
        <p:sp>
          <p:nvSpPr>
            <p:cNvPr id="38" name="矩形 37"/>
            <p:cNvSpPr/>
            <p:nvPr/>
          </p:nvSpPr>
          <p:spPr>
            <a:xfrm>
              <a:off x="6527043" y="5218202"/>
              <a:ext cx="2472856" cy="373720"/>
            </a:xfrm>
            <a:prstGeom prst="rect">
              <a:avLst/>
            </a:prstGeom>
          </p:spPr>
          <p:txBody>
            <a:bodyPr wrap="square" lIns="111026" tIns="55513" rIns="111026" bIns="55513">
              <a:spAutoFit/>
            </a:bodyPr>
            <a:lstStyle/>
            <a:p>
              <a:pPr algn="ctr"/>
              <a:r>
                <a:rPr lang="zh-CN" altLang="en-US" sz="1700" dirty="0" smtClean="0">
                  <a:solidFill>
                    <a:srgbClr val="005DA2"/>
                  </a:solidFill>
                  <a:latin typeface="+mj-ea"/>
                  <a:ea typeface="+mj-ea"/>
                </a:rPr>
                <a:t>线上（互联网）大</a:t>
              </a:r>
              <a:r>
                <a:rPr lang="zh-CN" altLang="en-US" sz="1700" dirty="0">
                  <a:solidFill>
                    <a:srgbClr val="005DA2"/>
                  </a:solidFill>
                  <a:latin typeface="+mj-ea"/>
                  <a:ea typeface="+mj-ea"/>
                </a:rPr>
                <a:t>数据</a:t>
              </a:r>
              <a:endParaRPr lang="zh-CN" altLang="en-US" sz="1700" dirty="0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199246" y="3701906"/>
              <a:ext cx="1139690" cy="373720"/>
            </a:xfrm>
            <a:prstGeom prst="rect">
              <a:avLst/>
            </a:prstGeom>
          </p:spPr>
          <p:txBody>
            <a:bodyPr wrap="square" lIns="0" tIns="55513" rIns="0" bIns="55513">
              <a:spAutoFit/>
            </a:bodyPr>
            <a:lstStyle/>
            <a:p>
              <a:pPr algn="ctr"/>
              <a:r>
                <a:rPr lang="zh-CN" altLang="en-US" sz="1700" dirty="0" smtClean="0">
                  <a:solidFill>
                    <a:srgbClr val="005DA2"/>
                  </a:solidFill>
                  <a:latin typeface="+mj-ea"/>
                  <a:ea typeface="+mj-ea"/>
                </a:rPr>
                <a:t>数据爬虫</a:t>
              </a:r>
              <a:endParaRPr lang="zh-CN" altLang="en-US" sz="1700" dirty="0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625603" y="3487336"/>
            <a:ext cx="2356545" cy="2243740"/>
            <a:chOff x="9625603" y="3487336"/>
            <a:chExt cx="2356545" cy="2243740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 flipV="1">
              <a:off x="9625603" y="3487336"/>
              <a:ext cx="2340134" cy="2243740"/>
            </a:xfrm>
            <a:prstGeom prst="downArrowCallout">
              <a:avLst>
                <a:gd name="adj1" fmla="val 49806"/>
                <a:gd name="adj2" fmla="val 34214"/>
                <a:gd name="adj3" fmla="val 13073"/>
                <a:gd name="adj4" fmla="val 7439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noFill/>
              <a:miter lim="800000"/>
              <a:headEnd type="none" w="sm" len="sm"/>
              <a:tailEnd type="none" w="sm" len="sm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endParaRPr lang="zh-CN" altLang="en-US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  <p:pic>
          <p:nvPicPr>
            <p:cNvPr id="41" name="Picture 427" descr="房子5"/>
            <p:cNvPicPr>
              <a:picLocks noChangeAspect="1" noChangeArrowheads="1"/>
            </p:cNvPicPr>
            <p:nvPr/>
          </p:nvPicPr>
          <p:blipFill>
            <a:blip r:embed="rId1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990971" y="4284459"/>
              <a:ext cx="1672348" cy="890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"/>
            </a:effectLst>
          </p:spPr>
        </p:pic>
        <p:sp>
          <p:nvSpPr>
            <p:cNvPr id="42" name="矩形 41"/>
            <p:cNvSpPr/>
            <p:nvPr/>
          </p:nvSpPr>
          <p:spPr>
            <a:xfrm>
              <a:off x="9625603" y="5218202"/>
              <a:ext cx="2356545" cy="373720"/>
            </a:xfrm>
            <a:prstGeom prst="rect">
              <a:avLst/>
            </a:prstGeom>
          </p:spPr>
          <p:txBody>
            <a:bodyPr wrap="square" lIns="111026" tIns="55513" rIns="111026" bIns="55513">
              <a:spAutoFit/>
            </a:bodyPr>
            <a:lstStyle/>
            <a:p>
              <a:pPr algn="ctr"/>
              <a:r>
                <a:rPr lang="zh-CN" altLang="en-US" sz="1700" dirty="0" smtClean="0">
                  <a:solidFill>
                    <a:srgbClr val="005DA2"/>
                  </a:solidFill>
                  <a:latin typeface="+mj-ea"/>
                  <a:ea typeface="+mj-ea"/>
                </a:rPr>
                <a:t>政府</a:t>
              </a:r>
              <a:r>
                <a:rPr lang="zh-CN" altLang="en-US" sz="1700" dirty="0">
                  <a:solidFill>
                    <a:srgbClr val="005DA2"/>
                  </a:solidFill>
                  <a:latin typeface="+mj-ea"/>
                  <a:ea typeface="+mj-ea"/>
                </a:rPr>
                <a:t>大</a:t>
              </a:r>
              <a:r>
                <a:rPr lang="zh-CN" altLang="en-US" sz="1700" dirty="0" smtClean="0">
                  <a:solidFill>
                    <a:srgbClr val="005DA2"/>
                  </a:solidFill>
                  <a:latin typeface="+mj-ea"/>
                  <a:ea typeface="+mj-ea"/>
                </a:rPr>
                <a:t>数据</a:t>
              </a:r>
              <a:endParaRPr lang="zh-CN" altLang="en-US" sz="1700" dirty="0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228571" y="3701906"/>
              <a:ext cx="1139690" cy="373720"/>
            </a:xfrm>
            <a:prstGeom prst="rect">
              <a:avLst/>
            </a:prstGeom>
          </p:spPr>
          <p:txBody>
            <a:bodyPr wrap="square" lIns="111026" tIns="55513" rIns="111026" bIns="55513">
              <a:spAutoFit/>
            </a:bodyPr>
            <a:lstStyle/>
            <a:p>
              <a:pPr algn="ctr"/>
              <a:r>
                <a:rPr lang="zh-CN" altLang="en-US" sz="1700" dirty="0" smtClean="0">
                  <a:solidFill>
                    <a:srgbClr val="005DA2"/>
                  </a:solidFill>
                  <a:latin typeface="+mj-ea"/>
                  <a:ea typeface="+mj-ea"/>
                </a:rPr>
                <a:t>合作</a:t>
              </a:r>
              <a:endParaRPr lang="zh-CN" altLang="en-US" sz="1700" dirty="0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4" name="椭圆 43"/>
          <p:cNvSpPr/>
          <p:nvPr/>
        </p:nvSpPr>
        <p:spPr>
          <a:xfrm>
            <a:off x="1775722" y="2078626"/>
            <a:ext cx="1176632" cy="117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信用</a:t>
            </a:r>
            <a:endParaRPr kumimoji="1"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507197" y="2078626"/>
            <a:ext cx="1176632" cy="117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科技</a:t>
            </a:r>
            <a:endParaRPr kumimoji="1"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3044247" y="2078626"/>
            <a:ext cx="1176632" cy="117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交通</a:t>
            </a:r>
            <a:endParaRPr kumimoji="1"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9386872" y="2078626"/>
            <a:ext cx="1176632" cy="117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质监</a:t>
            </a:r>
            <a:endParaRPr kumimoji="1"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8118347" y="2078626"/>
            <a:ext cx="1176632" cy="117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天气</a:t>
            </a:r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312772" y="2078626"/>
            <a:ext cx="1176632" cy="117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医疗</a:t>
            </a:r>
            <a:endParaRPr kumimoji="1"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5581297" y="2078626"/>
            <a:ext cx="1176632" cy="117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卫生</a:t>
            </a:r>
            <a:endParaRPr kumimoji="1"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6849822" y="2078626"/>
            <a:ext cx="1176632" cy="117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通信</a:t>
            </a:r>
            <a:endParaRPr kumimoji="1"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10655398" y="2078626"/>
            <a:ext cx="1176632" cy="117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商户</a:t>
            </a:r>
            <a:endParaRPr kumimoji="1" lang="zh-CN" altLang="en-US" dirty="0"/>
          </a:p>
        </p:txBody>
      </p:sp>
      <p:grpSp>
        <p:nvGrpSpPr>
          <p:cNvPr id="56" name="组合 55"/>
          <p:cNvGrpSpPr/>
          <p:nvPr/>
        </p:nvGrpSpPr>
        <p:grpSpPr>
          <a:xfrm>
            <a:off x="515859" y="3487336"/>
            <a:ext cx="2340135" cy="2243740"/>
            <a:chOff x="515859" y="3487336"/>
            <a:chExt cx="2340135" cy="2243740"/>
          </a:xfrm>
        </p:grpSpPr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 flipV="1">
              <a:off x="515859" y="3487336"/>
              <a:ext cx="2340134" cy="2243740"/>
            </a:xfrm>
            <a:prstGeom prst="downArrowCallout">
              <a:avLst>
                <a:gd name="adj1" fmla="val 49806"/>
                <a:gd name="adj2" fmla="val 34214"/>
                <a:gd name="adj3" fmla="val 13073"/>
                <a:gd name="adj4" fmla="val 7439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7150">
              <a:noFill/>
              <a:miter lim="800000"/>
              <a:headEnd type="none" w="sm" len="sm"/>
              <a:tailEnd type="none" w="sm" len="sm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endParaRPr lang="zh-CN" altLang="en-US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19736" y="4071371"/>
              <a:ext cx="590702" cy="286958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独家</a:t>
              </a:r>
              <a:endParaRPr lang="zh-CN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98354" y="3701906"/>
              <a:ext cx="1139690" cy="373720"/>
            </a:xfrm>
            <a:prstGeom prst="rect">
              <a:avLst/>
            </a:prstGeom>
          </p:spPr>
          <p:txBody>
            <a:bodyPr wrap="square" lIns="111026" tIns="55513" rIns="111026" bIns="55513">
              <a:spAutoFit/>
            </a:bodyPr>
            <a:lstStyle/>
            <a:p>
              <a:pPr algn="ctr"/>
              <a:r>
                <a:rPr lang="zh-CN" altLang="en-US" sz="1700" dirty="0">
                  <a:solidFill>
                    <a:srgbClr val="005DA2"/>
                  </a:solidFill>
                  <a:latin typeface="+mj-ea"/>
                  <a:ea typeface="+mj-ea"/>
                </a:rPr>
                <a:t>众包</a:t>
              </a:r>
              <a:r>
                <a:rPr lang="zh-CN" altLang="en-US" sz="1700" dirty="0" smtClean="0">
                  <a:solidFill>
                    <a:srgbClr val="005DA2"/>
                  </a:solidFill>
                  <a:latin typeface="+mj-ea"/>
                  <a:ea typeface="+mj-ea"/>
                </a:rPr>
                <a:t>采集</a:t>
              </a:r>
              <a:endParaRPr lang="zh-CN" altLang="en-US" sz="1700" dirty="0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21712" y="5218202"/>
              <a:ext cx="2334282" cy="373720"/>
            </a:xfrm>
            <a:prstGeom prst="rect">
              <a:avLst/>
            </a:prstGeom>
          </p:spPr>
          <p:txBody>
            <a:bodyPr wrap="square" lIns="111026" tIns="55513" rIns="111026" bIns="55513">
              <a:spAutoFit/>
            </a:bodyPr>
            <a:lstStyle/>
            <a:p>
              <a:pPr algn="ctr"/>
              <a:r>
                <a:rPr lang="zh-CN" altLang="en-US" sz="1700" dirty="0" smtClean="0">
                  <a:solidFill>
                    <a:srgbClr val="005DA2"/>
                  </a:solidFill>
                  <a:latin typeface="+mj-ea"/>
                  <a:ea typeface="+mj-ea"/>
                </a:rPr>
                <a:t>线下大数据</a:t>
              </a:r>
              <a:r>
                <a:rPr lang="en-US" altLang="zh-CN" sz="1700" dirty="0" smtClean="0">
                  <a:solidFill>
                    <a:srgbClr val="005DA2"/>
                  </a:solidFill>
                  <a:latin typeface="+mj-ea"/>
                  <a:ea typeface="+mj-ea"/>
                </a:rPr>
                <a:t>(40</a:t>
              </a:r>
              <a:r>
                <a:rPr lang="zh-CN" altLang="en-US" sz="1700" dirty="0">
                  <a:solidFill>
                    <a:srgbClr val="005DA2"/>
                  </a:solidFill>
                  <a:latin typeface="+mj-ea"/>
                  <a:ea typeface="+mj-ea"/>
                </a:rPr>
                <a:t>万众</a:t>
              </a:r>
              <a:r>
                <a:rPr lang="zh-CN" altLang="en-US" sz="1700" dirty="0" smtClean="0">
                  <a:solidFill>
                    <a:srgbClr val="005DA2"/>
                  </a:solidFill>
                  <a:latin typeface="+mj-ea"/>
                  <a:ea typeface="+mj-ea"/>
                </a:rPr>
                <a:t>客</a:t>
              </a:r>
              <a:r>
                <a:rPr lang="en-US" altLang="zh-CN" sz="1700" dirty="0">
                  <a:solidFill>
                    <a:srgbClr val="005DA2"/>
                  </a:solidFill>
                  <a:latin typeface="+mj-ea"/>
                  <a:ea typeface="+mj-ea"/>
                </a:rPr>
                <a:t>)</a:t>
              </a:r>
              <a:endParaRPr lang="zh-CN" altLang="en-US" sz="1700" dirty="0">
                <a:solidFill>
                  <a:srgbClr val="005DA2"/>
                </a:solidFill>
                <a:latin typeface="+mj-ea"/>
                <a:ea typeface="+mj-ea"/>
              </a:endParaRP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21583" y="4358329"/>
              <a:ext cx="1164225" cy="827602"/>
            </a:xfrm>
            <a:prstGeom prst="rect">
              <a:avLst/>
            </a:prstGeom>
          </p:spPr>
        </p:pic>
      </p:grpSp>
      <p:sp>
        <p:nvSpPr>
          <p:cNvPr id="54" name="矩形 53"/>
          <p:cNvSpPr/>
          <p:nvPr/>
        </p:nvSpPr>
        <p:spPr>
          <a:xfrm>
            <a:off x="707273" y="1342346"/>
            <a:ext cx="1146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dirty="0">
                <a:latin typeface="+mn-ea"/>
              </a:rPr>
              <a:t>已获取</a:t>
            </a:r>
            <a:r>
              <a:rPr lang="en-US" altLang="zh-CN" dirty="0">
                <a:latin typeface="+mn-ea"/>
              </a:rPr>
              <a:t>45000</a:t>
            </a:r>
            <a:r>
              <a:rPr lang="zh-CN" altLang="en-US" dirty="0">
                <a:latin typeface="+mn-ea"/>
              </a:rPr>
              <a:t>套，</a:t>
            </a:r>
            <a:r>
              <a:rPr lang="en-US" altLang="zh-CN" dirty="0" smtClean="0">
                <a:latin typeface="+mn-ea"/>
              </a:rPr>
              <a:t>1200TB</a:t>
            </a:r>
            <a:r>
              <a:rPr lang="zh-CN" altLang="en-US" dirty="0">
                <a:latin typeface="+mn-ea"/>
              </a:rPr>
              <a:t>以上规模的数据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dirty="0" smtClean="0">
              <a:latin typeface="+mn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zh-CN" dirty="0" smtClean="0">
                <a:latin typeface="+mn-ea"/>
              </a:rPr>
              <a:t>涵盖</a:t>
            </a:r>
            <a:r>
              <a:rPr lang="zh-CN" altLang="zh-CN" dirty="0">
                <a:latin typeface="+mn-ea"/>
              </a:rPr>
              <a:t>科技、信用、交通、医疗、卫生、通信、天气、地理、质监、环境、商户、电力</a:t>
            </a:r>
            <a:r>
              <a:rPr lang="zh-CN" altLang="zh-CN" dirty="0" smtClean="0">
                <a:latin typeface="+mn-ea"/>
              </a:rPr>
              <a:t>等十</a:t>
            </a:r>
            <a:r>
              <a:rPr lang="zh-CN" altLang="en-US" dirty="0" smtClean="0">
                <a:latin typeface="+mn-ea"/>
              </a:rPr>
              <a:t>几</a:t>
            </a:r>
            <a:r>
              <a:rPr lang="zh-CN" altLang="zh-CN" dirty="0" smtClean="0">
                <a:latin typeface="+mn-ea"/>
              </a:rPr>
              <a:t>大领域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dirty="0" smtClean="0">
              <a:latin typeface="+mn-ea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数据处理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2AA-8527-4586-9DD9-16735B2C86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3DBB7-E206-49AD-ABE7-CD63A8B56FDC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4254" y="2142091"/>
            <a:ext cx="1831707" cy="202992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n-ea"/>
              </a:rPr>
              <a:t>数据获取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63698" y="2142091"/>
            <a:ext cx="1831707" cy="2029928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n-ea"/>
              </a:rPr>
              <a:t>数据清洗</a:t>
            </a:r>
            <a:endParaRPr lang="zh-CN" altLang="en-US" sz="2400" dirty="0"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2385961" y="2931814"/>
            <a:ext cx="477737" cy="50149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849084" y="4204285"/>
            <a:ext cx="1846321" cy="1516871"/>
            <a:chOff x="2849084" y="4118025"/>
            <a:chExt cx="1846321" cy="1516871"/>
          </a:xfrm>
        </p:grpSpPr>
        <p:sp>
          <p:nvSpPr>
            <p:cNvPr id="22" name="矩形 21"/>
            <p:cNvSpPr/>
            <p:nvPr/>
          </p:nvSpPr>
          <p:spPr>
            <a:xfrm>
              <a:off x="2863698" y="4118025"/>
              <a:ext cx="1831707" cy="15168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2849084" y="4235251"/>
              <a:ext cx="92910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脱敏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去噪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去重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en-US" altLang="zh-CN" dirty="0">
                  <a:latin typeface="+mn-ea"/>
                  <a:ea typeface="+mn-ea"/>
                </a:rPr>
                <a:t>…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5173142" y="2142091"/>
            <a:ext cx="1831707" cy="2029928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n-ea"/>
              </a:rPr>
              <a:t>非</a:t>
            </a:r>
            <a:r>
              <a:rPr lang="zh-CN" altLang="en-US" sz="2400" dirty="0" smtClean="0">
                <a:latin typeface="+mn-ea"/>
              </a:rPr>
              <a:t>结构化</a:t>
            </a:r>
            <a:endParaRPr lang="en-US" altLang="zh-CN" sz="2400" dirty="0" smtClean="0">
              <a:latin typeface="+mn-ea"/>
            </a:endParaRPr>
          </a:p>
          <a:p>
            <a:pPr algn="ctr"/>
            <a:r>
              <a:rPr lang="zh-CN" altLang="en-US" sz="2400" dirty="0" smtClean="0">
                <a:latin typeface="+mn-ea"/>
              </a:rPr>
              <a:t>数据处理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4695405" y="2931814"/>
            <a:ext cx="477737" cy="50149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173142" y="4204285"/>
            <a:ext cx="1831707" cy="1516871"/>
            <a:chOff x="5173142" y="4118025"/>
            <a:chExt cx="1831707" cy="1516871"/>
          </a:xfrm>
        </p:grpSpPr>
        <p:sp>
          <p:nvSpPr>
            <p:cNvPr id="23" name="矩形 22"/>
            <p:cNvSpPr/>
            <p:nvPr/>
          </p:nvSpPr>
          <p:spPr>
            <a:xfrm>
              <a:off x="5173142" y="4118025"/>
              <a:ext cx="1831707" cy="15168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TextBox 57"/>
            <p:cNvSpPr txBox="1"/>
            <p:nvPr/>
          </p:nvSpPr>
          <p:spPr>
            <a:xfrm>
              <a:off x="5173142" y="4235251"/>
              <a:ext cx="139076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图像识别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语音识别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语义理解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en-US" altLang="zh-CN" dirty="0">
                  <a:latin typeface="+mn-ea"/>
                  <a:ea typeface="+mn-ea"/>
                </a:rPr>
                <a:t>…</a:t>
              </a:r>
              <a:endParaRPr lang="en-US" altLang="zh-CN" dirty="0">
                <a:latin typeface="+mn-ea"/>
                <a:ea typeface="+mn-ea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482587" y="2142091"/>
            <a:ext cx="1831707" cy="2029928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n-ea"/>
              </a:rPr>
              <a:t>数据关联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7004850" y="2931814"/>
            <a:ext cx="477737" cy="50149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482587" y="4204285"/>
            <a:ext cx="1831707" cy="1516871"/>
            <a:chOff x="7482587" y="4118025"/>
            <a:chExt cx="1831707" cy="1516871"/>
          </a:xfrm>
        </p:grpSpPr>
        <p:sp>
          <p:nvSpPr>
            <p:cNvPr id="24" name="矩形 23"/>
            <p:cNvSpPr/>
            <p:nvPr/>
          </p:nvSpPr>
          <p:spPr>
            <a:xfrm>
              <a:off x="7482587" y="4118025"/>
              <a:ext cx="1831707" cy="15168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TextBox 58"/>
            <p:cNvSpPr txBox="1"/>
            <p:nvPr/>
          </p:nvSpPr>
          <p:spPr>
            <a:xfrm>
              <a:off x="7482587" y="4235251"/>
              <a:ext cx="139076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身份关联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位置关联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时间关联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en-US" altLang="zh-CN" dirty="0">
                  <a:latin typeface="+mn-ea"/>
                  <a:ea typeface="+mn-ea"/>
                </a:rPr>
                <a:t>…</a:t>
              </a:r>
              <a:endParaRPr lang="en-US" altLang="zh-CN" dirty="0">
                <a:latin typeface="+mn-ea"/>
                <a:ea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34674" y="4204285"/>
            <a:ext cx="1851287" cy="1516871"/>
            <a:chOff x="534674" y="4118025"/>
            <a:chExt cx="1851287" cy="1516871"/>
          </a:xfrm>
        </p:grpSpPr>
        <p:sp>
          <p:nvSpPr>
            <p:cNvPr id="21" name="矩形 20"/>
            <p:cNvSpPr/>
            <p:nvPr/>
          </p:nvSpPr>
          <p:spPr>
            <a:xfrm>
              <a:off x="554254" y="4118025"/>
              <a:ext cx="1831707" cy="15168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34674" y="4235250"/>
              <a:ext cx="162159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线下大数据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行业大数据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线上大数据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政府大数据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9792032" y="2142091"/>
            <a:ext cx="1831707" cy="202992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n-ea"/>
              </a:rPr>
              <a:t>数据服务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9314295" y="2939457"/>
            <a:ext cx="477737" cy="5014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792032" y="4204285"/>
            <a:ext cx="1831707" cy="1516871"/>
            <a:chOff x="9792032" y="4118025"/>
            <a:chExt cx="1831707" cy="1516871"/>
          </a:xfrm>
        </p:grpSpPr>
        <p:sp>
          <p:nvSpPr>
            <p:cNvPr id="25" name="矩形 24"/>
            <p:cNvSpPr/>
            <p:nvPr/>
          </p:nvSpPr>
          <p:spPr>
            <a:xfrm>
              <a:off x="9792032" y="4118025"/>
              <a:ext cx="1831707" cy="15168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927300" y="4235251"/>
              <a:ext cx="92910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定制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销售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订阅</a:t>
              </a:r>
              <a:endParaRPr lang="en-US" altLang="zh-CN" dirty="0">
                <a:latin typeface="+mn-ea"/>
                <a:ea typeface="+mn-ea"/>
              </a:endParaRPr>
            </a:p>
            <a:p>
              <a:pPr marL="280035" indent="-280035">
                <a:buFont typeface="Arial" pitchFamily="34" charset="0"/>
                <a:buChar char="•"/>
              </a:pPr>
              <a:r>
                <a:rPr lang="zh-CN" altLang="en-US" dirty="0">
                  <a:latin typeface="+mn-ea"/>
                  <a:ea typeface="+mn-ea"/>
                </a:rPr>
                <a:t>应用</a:t>
              </a:r>
              <a:endParaRPr lang="en-US" altLang="zh-CN" dirty="0">
                <a:latin typeface="+mn-ea"/>
                <a:ea typeface="+mn-ea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693515" y="1308347"/>
            <a:ext cx="9098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>
                <a:latin typeface="+mn-ea"/>
              </a:rPr>
              <a:t>利用数据堂的</a:t>
            </a:r>
            <a:r>
              <a:rPr lang="zh-CN" altLang="zh-CN" sz="2000" dirty="0">
                <a:latin typeface="+mn-ea"/>
              </a:rPr>
              <a:t>非结构化数据处理、大</a:t>
            </a:r>
            <a:r>
              <a:rPr lang="zh-CN" altLang="en-US" sz="2000" dirty="0">
                <a:latin typeface="+mn-ea"/>
              </a:rPr>
              <a:t>规模分布处理</a:t>
            </a:r>
            <a:r>
              <a:rPr lang="zh-CN" altLang="zh-CN" sz="2000" dirty="0">
                <a:latin typeface="+mn-ea"/>
              </a:rPr>
              <a:t>等方面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zh-CN" sz="2000" dirty="0">
                <a:latin typeface="+mn-ea"/>
              </a:rPr>
              <a:t>自主核心技术</a:t>
            </a:r>
            <a:r>
              <a:rPr lang="zh-CN" altLang="en-US" sz="2000" dirty="0">
                <a:latin typeface="+mn-ea"/>
              </a:rPr>
              <a:t>，深度分析及挖掘数据的价值。</a:t>
            </a:r>
            <a:r>
              <a:rPr lang="zh-CN" altLang="zh-CN" sz="2000" dirty="0">
                <a:latin typeface="+mn-ea"/>
              </a:rPr>
              <a:t> 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2AA-8527-4586-9DD9-16735B2C86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3DBB7-E206-49AD-ABE7-CD63A8B56FDC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4212" y="1254733"/>
            <a:ext cx="7666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>
                <a:latin typeface="+mn-ea"/>
              </a:rPr>
              <a:t>深度挖掘原始数据的基础上，提供多样化的数据增值服务。</a:t>
            </a:r>
            <a:endParaRPr lang="zh-CN" altLang="en-US" sz="2000" dirty="0">
              <a:latin typeface="+mn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>
                <a:latin typeface="+mn-ea"/>
              </a:rPr>
              <a:t>每天数据访问量在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亿次以上。</a:t>
            </a:r>
            <a:r>
              <a:rPr lang="zh-CN" altLang="zh-CN" sz="2000" dirty="0">
                <a:latin typeface="+mn-ea"/>
              </a:rPr>
              <a:t> </a:t>
            </a:r>
            <a:endParaRPr lang="zh-CN" altLang="en-US" sz="2000" dirty="0">
              <a:latin typeface="+mn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617820" y="3517290"/>
            <a:ext cx="4103575" cy="1294940"/>
            <a:chOff x="6824039" y="3013418"/>
            <a:chExt cx="4084707" cy="1288986"/>
          </a:xfrm>
        </p:grpSpPr>
        <p:sp>
          <p:nvSpPr>
            <p:cNvPr id="58" name="文本框 5"/>
            <p:cNvSpPr>
              <a:spLocks noChangeArrowheads="1"/>
            </p:cNvSpPr>
            <p:nvPr/>
          </p:nvSpPr>
          <p:spPr bwMode="auto">
            <a:xfrm>
              <a:off x="6824039" y="3532995"/>
              <a:ext cx="28554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u="sng" dirty="0">
                  <a:solidFill>
                    <a:schemeClr val="accent1">
                      <a:lumMod val="75000"/>
                    </a:schemeClr>
                  </a:solidFill>
                  <a:latin typeface="+mn-ea"/>
                  <a:ea typeface="+mn-ea"/>
                </a:rPr>
                <a:t>数据商城</a:t>
              </a:r>
              <a:r>
                <a:rPr lang="en-US" sz="1600" u="sng" dirty="0">
                  <a:solidFill>
                    <a:schemeClr val="accent1">
                      <a:lumMod val="75000"/>
                    </a:schemeClr>
                  </a:solidFill>
                  <a:latin typeface="+mn-ea"/>
                  <a:ea typeface="+mn-ea"/>
                </a:rPr>
                <a:t>www.datamall.com</a:t>
              </a:r>
              <a:endParaRPr lang="zh-CN" altLang="en-US" sz="1600" u="sng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9" name="文本框 9"/>
            <p:cNvSpPr>
              <a:spLocks noChangeArrowheads="1"/>
            </p:cNvSpPr>
            <p:nvPr/>
          </p:nvSpPr>
          <p:spPr bwMode="auto">
            <a:xfrm>
              <a:off x="6831110" y="3840739"/>
              <a:ext cx="40776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latin typeface="+mn-ea"/>
                  <a:ea typeface="+mn-ea"/>
                </a:rPr>
                <a:t>实现大数据资源的在线共享与交易，极大的增强数据变现的空间，提高数据价值的流通性</a:t>
              </a:r>
              <a:endParaRPr lang="zh-CN" altLang="en-US" sz="1200" dirty="0">
                <a:latin typeface="+mn-ea"/>
                <a:ea typeface="+mn-ea"/>
              </a:endParaRPr>
            </a:p>
          </p:txBody>
        </p:sp>
        <p:sp>
          <p:nvSpPr>
            <p:cNvPr id="60" name="文本框 11"/>
            <p:cNvSpPr>
              <a:spLocks noChangeArrowheads="1"/>
            </p:cNvSpPr>
            <p:nvPr/>
          </p:nvSpPr>
          <p:spPr bwMode="auto">
            <a:xfrm>
              <a:off x="6824039" y="3013418"/>
              <a:ext cx="18261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latin typeface="+mn-ea"/>
                  <a:ea typeface="+mn-ea"/>
                  <a:sym typeface="黑体" pitchFamily="49" charset="-122"/>
                </a:rPr>
                <a:t>数据交易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999279" y="5153719"/>
            <a:ext cx="3988783" cy="1247082"/>
            <a:chOff x="6197684" y="4683540"/>
            <a:chExt cx="3970443" cy="1241348"/>
          </a:xfrm>
        </p:grpSpPr>
        <p:sp>
          <p:nvSpPr>
            <p:cNvPr id="62" name="文本框 6"/>
            <p:cNvSpPr>
              <a:spLocks noChangeArrowheads="1"/>
            </p:cNvSpPr>
            <p:nvPr/>
          </p:nvSpPr>
          <p:spPr bwMode="auto">
            <a:xfrm>
              <a:off x="6197684" y="5188431"/>
              <a:ext cx="20313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u="sng" dirty="0">
                  <a:solidFill>
                    <a:schemeClr val="accent1">
                      <a:lumMod val="75000"/>
                    </a:schemeClr>
                  </a:solidFill>
                  <a:latin typeface="+mn-ea"/>
                  <a:ea typeface="+mn-ea"/>
                </a:rPr>
                <a:t>移动应用数据服务：</a:t>
              </a:r>
              <a:endParaRPr lang="zh-CN" altLang="en-US" sz="1600" u="sng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3" name="文本框 10"/>
            <p:cNvSpPr>
              <a:spLocks noChangeArrowheads="1"/>
            </p:cNvSpPr>
            <p:nvPr/>
          </p:nvSpPr>
          <p:spPr bwMode="auto">
            <a:xfrm>
              <a:off x="6197684" y="4683540"/>
              <a:ext cx="16658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latin typeface="+mn-ea"/>
                  <a:ea typeface="+mn-ea"/>
                  <a:sym typeface="黑体" pitchFamily="49" charset="-122"/>
                </a:rPr>
                <a:t>数据</a:t>
              </a:r>
              <a:r>
                <a:rPr lang="en-US" sz="3200" dirty="0">
                  <a:latin typeface="+mn-ea"/>
                  <a:ea typeface="+mn-ea"/>
                  <a:sym typeface="黑体" pitchFamily="49" charset="-122"/>
                </a:rPr>
                <a:t>API</a:t>
              </a:r>
              <a:endParaRPr lang="zh-CN" altLang="en-US" sz="3200" dirty="0">
                <a:latin typeface="+mn-ea"/>
                <a:ea typeface="+mn-ea"/>
                <a:sym typeface="黑体" pitchFamily="49" charset="-122"/>
              </a:endParaRPr>
            </a:p>
          </p:txBody>
        </p:sp>
        <p:sp>
          <p:nvSpPr>
            <p:cNvPr id="64" name="文本框 14"/>
            <p:cNvSpPr>
              <a:spLocks noChangeArrowheads="1"/>
            </p:cNvSpPr>
            <p:nvPr/>
          </p:nvSpPr>
          <p:spPr bwMode="auto">
            <a:xfrm>
              <a:off x="6197684" y="5463223"/>
              <a:ext cx="3970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latin typeface="+mn-ea"/>
                  <a:ea typeface="+mn-ea"/>
                </a:rPr>
                <a:t>深度整合各行业数据资源，全面挖掘数据价值，为客户产品和服务提供数据增值在线支撑平台</a:t>
              </a:r>
              <a:endParaRPr lang="zh-CN" altLang="en-US" sz="1200" dirty="0">
                <a:latin typeface="+mn-ea"/>
                <a:ea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37139" y="1879984"/>
            <a:ext cx="3593980" cy="1103879"/>
            <a:chOff x="6035543" y="1329222"/>
            <a:chExt cx="3577454" cy="1098803"/>
          </a:xfrm>
        </p:grpSpPr>
        <p:sp>
          <p:nvSpPr>
            <p:cNvPr id="69" name="文本框 8"/>
            <p:cNvSpPr>
              <a:spLocks noChangeArrowheads="1"/>
            </p:cNvSpPr>
            <p:nvPr/>
          </p:nvSpPr>
          <p:spPr bwMode="auto">
            <a:xfrm>
              <a:off x="6035543" y="1840175"/>
              <a:ext cx="35774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u="sng" dirty="0">
                  <a:solidFill>
                    <a:schemeClr val="accent1">
                      <a:lumMod val="75000"/>
                    </a:schemeClr>
                  </a:solidFill>
                  <a:latin typeface="+mn-ea"/>
                  <a:ea typeface="+mn-ea"/>
                </a:rPr>
                <a:t>众客堂</a:t>
              </a:r>
              <a:r>
                <a:rPr lang="en-US" sz="1600" u="sng" dirty="0">
                  <a:solidFill>
                    <a:schemeClr val="accent1">
                      <a:lumMod val="75000"/>
                    </a:schemeClr>
                  </a:solidFill>
                  <a:latin typeface="+mn-ea"/>
                  <a:ea typeface="+mn-ea"/>
                </a:rPr>
                <a:t>crowd.datatang.com/mobile</a:t>
              </a:r>
              <a:endParaRPr lang="zh-CN" altLang="en-US" sz="1600" u="sng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70" name="文本框 12"/>
            <p:cNvSpPr>
              <a:spLocks noChangeArrowheads="1"/>
            </p:cNvSpPr>
            <p:nvPr/>
          </p:nvSpPr>
          <p:spPr bwMode="auto">
            <a:xfrm>
              <a:off x="6035543" y="1329222"/>
              <a:ext cx="182614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latin typeface="+mn-ea"/>
                  <a:ea typeface="+mn-ea"/>
                  <a:sym typeface="黑体" pitchFamily="49" charset="-122"/>
                </a:rPr>
                <a:t>数据采集</a:t>
              </a:r>
              <a:endParaRPr lang="zh-CN" altLang="en-US" sz="3200" dirty="0">
                <a:latin typeface="+mn-ea"/>
                <a:ea typeface="+mn-ea"/>
              </a:endParaRPr>
            </a:p>
          </p:txBody>
        </p:sp>
        <p:sp>
          <p:nvSpPr>
            <p:cNvPr id="71" name="文本框 45"/>
            <p:cNvSpPr>
              <a:spLocks noChangeArrowheads="1"/>
            </p:cNvSpPr>
            <p:nvPr/>
          </p:nvSpPr>
          <p:spPr bwMode="auto">
            <a:xfrm>
              <a:off x="6035543" y="2151026"/>
              <a:ext cx="32029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200" dirty="0">
                  <a:latin typeface="+mn-ea"/>
                  <a:ea typeface="+mn-ea"/>
                  <a:sym typeface="华文细黑" pitchFamily="2" charset="-122"/>
                </a:rPr>
                <a:t>数据采集、数据标注、数据爬取的众包平台</a:t>
              </a:r>
              <a:endParaRPr lang="zh-CN" altLang="en-US" sz="1200" dirty="0">
                <a:latin typeface="+mn-ea"/>
                <a:ea typeface="+mn-ea"/>
                <a:sym typeface="华文细黑" pitchFamily="2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112606" y="2036929"/>
            <a:ext cx="5346266" cy="3860040"/>
            <a:chOff x="1112606" y="2091634"/>
            <a:chExt cx="5321685" cy="3842292"/>
          </a:xfrm>
        </p:grpSpPr>
        <p:sp>
          <p:nvSpPr>
            <p:cNvPr id="66" name="椭圆 38"/>
            <p:cNvSpPr>
              <a:spLocks noChangeArrowheads="1"/>
            </p:cNvSpPr>
            <p:nvPr/>
          </p:nvSpPr>
          <p:spPr bwMode="auto">
            <a:xfrm>
              <a:off x="1112606" y="2112529"/>
              <a:ext cx="3808958" cy="380858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accent2"/>
              </a:solidFill>
              <a:prstDash val="solid"/>
              <a:rou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latin typeface="+mn-ea"/>
                <a:ea typeface="+mn-ea"/>
                <a:sym typeface="宋体" pitchFamily="2" charset="-122"/>
              </a:endParaRPr>
            </a:p>
          </p:txBody>
        </p:sp>
        <p:sp>
          <p:nvSpPr>
            <p:cNvPr id="67" name="椭圆 37"/>
            <p:cNvSpPr>
              <a:spLocks noChangeArrowheads="1"/>
            </p:cNvSpPr>
            <p:nvPr/>
          </p:nvSpPr>
          <p:spPr bwMode="auto">
            <a:xfrm>
              <a:off x="1672706" y="2672574"/>
              <a:ext cx="2688758" cy="268849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sz="4800" b="1" dirty="0">
                  <a:latin typeface="+mn-ea"/>
                  <a:ea typeface="+mn-ea"/>
                  <a:sym typeface="Calibri" pitchFamily="34" charset="0"/>
                </a:rPr>
                <a:t>DATA</a:t>
              </a:r>
              <a:endParaRPr lang="zh-CN" altLang="en-US" sz="4800" b="1" dirty="0">
                <a:latin typeface="+mn-ea"/>
                <a:ea typeface="+mn-ea"/>
                <a:sym typeface="宋体" pitchFamily="2" charset="-122"/>
              </a:endParaRPr>
            </a:p>
          </p:txBody>
        </p:sp>
        <p:sp>
          <p:nvSpPr>
            <p:cNvPr id="73" name="椭圆 40"/>
            <p:cNvSpPr>
              <a:spLocks noChangeArrowheads="1"/>
            </p:cNvSpPr>
            <p:nvPr/>
          </p:nvSpPr>
          <p:spPr bwMode="auto">
            <a:xfrm>
              <a:off x="5379267" y="2244296"/>
              <a:ext cx="229820" cy="2298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latin typeface="+mn-ea"/>
                <a:ea typeface="+mn-ea"/>
                <a:sym typeface="宋体" pitchFamily="2" charset="-122"/>
              </a:endParaRPr>
            </a:p>
          </p:txBody>
        </p:sp>
        <p:sp>
          <p:nvSpPr>
            <p:cNvPr id="74" name="椭圆 43"/>
            <p:cNvSpPr>
              <a:spLocks noChangeArrowheads="1"/>
            </p:cNvSpPr>
            <p:nvPr/>
          </p:nvSpPr>
          <p:spPr bwMode="auto">
            <a:xfrm>
              <a:off x="3616559" y="2091634"/>
              <a:ext cx="527254" cy="5272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accent2"/>
              </a:solidFill>
              <a:prstDash val="solid"/>
              <a:rou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latin typeface="+mn-ea"/>
                <a:ea typeface="+mn-ea"/>
                <a:sym typeface="宋体" pitchFamily="2" charset="-122"/>
              </a:endParaRPr>
            </a:p>
          </p:txBody>
        </p:sp>
        <p:cxnSp>
          <p:nvCxnSpPr>
            <p:cNvPr id="75" name="直接连接符 47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4143812" y="2355262"/>
              <a:ext cx="1235454" cy="3944"/>
            </a:xfrm>
            <a:prstGeom prst="line">
              <a:avLst/>
            </a:prstGeom>
            <a:noFill/>
            <a:ln w="12700" cmpd="sng">
              <a:solidFill>
                <a:schemeClr val="accent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" name="椭圆 29"/>
            <p:cNvSpPr>
              <a:spLocks noChangeArrowheads="1"/>
            </p:cNvSpPr>
            <p:nvPr/>
          </p:nvSpPr>
          <p:spPr bwMode="auto">
            <a:xfrm>
              <a:off x="4648847" y="3753193"/>
              <a:ext cx="527254" cy="5272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accent2"/>
              </a:solidFill>
              <a:prstDash val="solid"/>
              <a:rou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latin typeface="+mn-ea"/>
                <a:ea typeface="+mn-ea"/>
                <a:sym typeface="宋体" pitchFamily="2" charset="-122"/>
              </a:endParaRPr>
            </a:p>
          </p:txBody>
        </p:sp>
        <p:sp>
          <p:nvSpPr>
            <p:cNvPr id="78" name="椭圆 42"/>
            <p:cNvSpPr>
              <a:spLocks noChangeArrowheads="1"/>
            </p:cNvSpPr>
            <p:nvPr/>
          </p:nvSpPr>
          <p:spPr bwMode="auto">
            <a:xfrm>
              <a:off x="6204769" y="3901218"/>
              <a:ext cx="229522" cy="229820"/>
            </a:xfrm>
            <a:prstGeom prst="ellipse">
              <a:avLst/>
            </a:prstGeom>
            <a:solidFill>
              <a:srgbClr val="58C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latin typeface="+mn-ea"/>
                <a:ea typeface="+mn-ea"/>
                <a:sym typeface="宋体" pitchFamily="2" charset="-122"/>
              </a:endParaRPr>
            </a:p>
          </p:txBody>
        </p:sp>
        <p:cxnSp>
          <p:nvCxnSpPr>
            <p:cNvPr id="79" name="直接连接符 49"/>
            <p:cNvCxnSpPr>
              <a:cxnSpLocks noChangeShapeType="1"/>
              <a:stCxn id="77" idx="6"/>
              <a:endCxn id="78" idx="2"/>
            </p:cNvCxnSpPr>
            <p:nvPr/>
          </p:nvCxnSpPr>
          <p:spPr bwMode="auto">
            <a:xfrm flipV="1">
              <a:off x="5176100" y="4016128"/>
              <a:ext cx="1028669" cy="693"/>
            </a:xfrm>
            <a:prstGeom prst="line">
              <a:avLst/>
            </a:prstGeom>
            <a:noFill/>
            <a:ln w="12700" cmpd="sng">
              <a:solidFill>
                <a:schemeClr val="accent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椭圆 41"/>
            <p:cNvSpPr>
              <a:spLocks noChangeArrowheads="1"/>
            </p:cNvSpPr>
            <p:nvPr/>
          </p:nvSpPr>
          <p:spPr bwMode="auto">
            <a:xfrm>
              <a:off x="5559635" y="5551965"/>
              <a:ext cx="229522" cy="229820"/>
            </a:xfrm>
            <a:prstGeom prst="ellipse">
              <a:avLst/>
            </a:prstGeom>
            <a:solidFill>
              <a:srgbClr val="B5C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latin typeface="+mn-ea"/>
                <a:ea typeface="+mn-ea"/>
                <a:sym typeface="宋体" pitchFamily="2" charset="-122"/>
              </a:endParaRPr>
            </a:p>
          </p:txBody>
        </p:sp>
        <p:sp>
          <p:nvSpPr>
            <p:cNvPr id="82" name="椭圆 44"/>
            <p:cNvSpPr>
              <a:spLocks noChangeArrowheads="1"/>
            </p:cNvSpPr>
            <p:nvPr/>
          </p:nvSpPr>
          <p:spPr bwMode="auto">
            <a:xfrm>
              <a:off x="3616559" y="5406671"/>
              <a:ext cx="527254" cy="5272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accent2"/>
              </a:solidFill>
              <a:prstDash val="solid"/>
              <a:rou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600">
                <a:latin typeface="+mn-ea"/>
                <a:ea typeface="+mn-ea"/>
                <a:sym typeface="宋体" pitchFamily="2" charset="-122"/>
              </a:endParaRPr>
            </a:p>
          </p:txBody>
        </p:sp>
        <p:cxnSp>
          <p:nvCxnSpPr>
            <p:cNvPr id="83" name="直接连接符 52"/>
            <p:cNvCxnSpPr>
              <a:cxnSpLocks noChangeShapeType="1"/>
              <a:stCxn id="82" idx="6"/>
              <a:endCxn id="81" idx="2"/>
            </p:cNvCxnSpPr>
            <p:nvPr/>
          </p:nvCxnSpPr>
          <p:spPr bwMode="auto">
            <a:xfrm flipV="1">
              <a:off x="4143812" y="5666875"/>
              <a:ext cx="1415822" cy="3424"/>
            </a:xfrm>
            <a:prstGeom prst="line">
              <a:avLst/>
            </a:prstGeom>
            <a:noFill/>
            <a:ln w="12700" cmpd="sng">
              <a:solidFill>
                <a:schemeClr val="accent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典型付费</a:t>
            </a:r>
            <a:r>
              <a:rPr lang="zh-CN" altLang="en-US" dirty="0" smtClean="0"/>
              <a:t>客户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2AA-8527-4586-9DD9-16735B2C86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3DBB7-E206-49AD-ABE7-CD63A8B56FDC}" type="slidenum">
              <a:rPr lang="zh-CN" altLang="en-US" smtClean="0"/>
            </a:fld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1320616" y="1299829"/>
            <a:ext cx="9358881" cy="4842954"/>
            <a:chOff x="1320616" y="1299829"/>
            <a:chExt cx="9358881" cy="4842954"/>
          </a:xfrm>
        </p:grpSpPr>
        <p:sp>
          <p:nvSpPr>
            <p:cNvPr id="7" name="矩形 6"/>
            <p:cNvSpPr/>
            <p:nvPr/>
          </p:nvSpPr>
          <p:spPr>
            <a:xfrm>
              <a:off x="1327476" y="4566114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772516" y="4566114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216838" y="4566114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661161" y="4566114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27476" y="1299829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772516" y="1299829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216838" y="1299829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661161" y="1299829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327476" y="2123615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772516" y="2123615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6216838" y="2123615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327476" y="2947402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772516" y="2947402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6216838" y="2947402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8661161" y="2123615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661161" y="2947402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320616" y="5456523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765656" y="5456523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209978" y="5456523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654301" y="5456523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331616" y="3758898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776657" y="3758898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220978" y="3758898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665301" y="3758898"/>
              <a:ext cx="2014196" cy="6862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1026" tIns="55513" rIns="111026" bIns="55513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Picture 2" descr="http://pic17.nipic.com/20111027/5644621_172743191000_2.jpg"/>
            <p:cNvPicPr>
              <a:picLocks noChangeAspect="1" noChangeArrowheads="1"/>
            </p:cNvPicPr>
            <p:nvPr/>
          </p:nvPicPr>
          <p:blipFill>
            <a:blip r:embed="rId1" cstate="email"/>
            <a:srcRect/>
            <a:stretch>
              <a:fillRect/>
            </a:stretch>
          </p:blipFill>
          <p:spPr bwMode="auto">
            <a:xfrm>
              <a:off x="6640906" y="4742483"/>
              <a:ext cx="1177478" cy="34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ttp://www.sz-soundtech.com/upload/image/02.bmp"/>
            <p:cNvPicPr>
              <a:picLocks noChangeAspect="1" noChangeArrowheads="1"/>
            </p:cNvPicPr>
            <p:nvPr/>
          </p:nvPicPr>
          <p:blipFill rotWithShape="1">
            <a:blip r:embed="rId2" cstate="email"/>
            <a:srcRect/>
            <a:stretch>
              <a:fillRect/>
            </a:stretch>
          </p:blipFill>
          <p:spPr bwMode="auto">
            <a:xfrm>
              <a:off x="4020221" y="4758074"/>
              <a:ext cx="1567999" cy="30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http://www.gov234.cn/pic.asp?url=http://img9.3lian.com/c1/vector2/21/06/d/15.jpg"/>
            <p:cNvPicPr>
              <a:picLocks noChangeAspect="1" noChangeArrowheads="1"/>
            </p:cNvPicPr>
            <p:nvPr/>
          </p:nvPicPr>
          <p:blipFill rotWithShape="1">
            <a:blip r:embed="rId3" cstate="email"/>
            <a:srcRect/>
            <a:stretch>
              <a:fillRect/>
            </a:stretch>
          </p:blipFill>
          <p:spPr bwMode="auto">
            <a:xfrm>
              <a:off x="1608098" y="4654428"/>
              <a:ext cx="1448628" cy="522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8834277" y="1503650"/>
              <a:ext cx="1704459" cy="264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2" descr="http://pic21.nipic.com/20120606/3412945_173805190187_2.jpg"/>
            <p:cNvPicPr>
              <a:picLocks noChangeAspect="1" noChangeArrowheads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 bwMode="auto">
            <a:xfrm>
              <a:off x="3979537" y="1496445"/>
              <a:ext cx="1624726" cy="27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a2.att.hudong.com/10/96/300000931099127952960461732.jpg"/>
            <p:cNvPicPr>
              <a:picLocks noChangeAspect="1" noChangeArrowheads="1"/>
            </p:cNvPicPr>
            <p:nvPr/>
          </p:nvPicPr>
          <p:blipFill rotWithShape="1">
            <a:blip r:embed="rId6" cstate="email"/>
            <a:srcRect/>
            <a:stretch>
              <a:fillRect/>
            </a:stretch>
          </p:blipFill>
          <p:spPr bwMode="auto">
            <a:xfrm>
              <a:off x="1671511" y="1413528"/>
              <a:ext cx="1321801" cy="47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http://a3.att.hudong.com/44/50/01100000000014124279509889213.gif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6587313" y="2314259"/>
              <a:ext cx="1332795" cy="296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4" descr="http://www.gjart.cn/uppic/photo/201107/2011711124249216.jp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4119308" y="2257204"/>
              <a:ext cx="1345185" cy="443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8" descr="http://pic1a.nipic.com/2009-01-07/200917215444837_2.jpg"/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9189082" y="3082434"/>
              <a:ext cx="1010893" cy="461489"/>
            </a:xfrm>
            <a:prstGeom prst="rect">
              <a:avLst/>
            </a:prstGeom>
            <a:noFill/>
          </p:spPr>
        </p:pic>
        <p:pic>
          <p:nvPicPr>
            <p:cNvPr id="30" name="Picture 2" descr="c:\users\admin\appdata\roaming\360se6\USERDA~1\Temp\U_2920~1.JPG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4388736" y="3014902"/>
              <a:ext cx="806329" cy="516050"/>
            </a:xfrm>
            <a:prstGeom prst="rect">
              <a:avLst/>
            </a:prstGeom>
            <a:noFill/>
          </p:spPr>
        </p:pic>
        <p:pic>
          <p:nvPicPr>
            <p:cNvPr id="33" name="Picture 6" descr="http://www.biaozhi.net/eNews/UploadFiles/2006/04/200604020912313841.gif"/>
            <p:cNvPicPr>
              <a:picLocks noChangeAspect="1" noChangeArrowheads="1"/>
            </p:cNvPicPr>
            <p:nvPr/>
          </p:nvPicPr>
          <p:blipFill rotWithShape="1">
            <a:blip r:embed="rId11" cstate="email"/>
            <a:srcRect l="9959" t="22272" r="7441" b="33438"/>
            <a:stretch>
              <a:fillRect/>
            </a:stretch>
          </p:blipFill>
          <p:spPr bwMode="auto">
            <a:xfrm>
              <a:off x="1750420" y="3098493"/>
              <a:ext cx="1163983" cy="41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http://img0.pconline.com.cn/pconline/1209/25/2990182_intel22.jpg"/>
            <p:cNvPicPr>
              <a:picLocks noChangeAspect="1" noChangeArrowheads="1"/>
            </p:cNvPicPr>
            <p:nvPr/>
          </p:nvPicPr>
          <p:blipFill rotWithShape="1">
            <a:blip r:embed="rId12" cstate="email"/>
            <a:srcRect/>
            <a:stretch>
              <a:fillRect/>
            </a:stretch>
          </p:blipFill>
          <p:spPr bwMode="auto">
            <a:xfrm>
              <a:off x="9327413" y="2238006"/>
              <a:ext cx="718186" cy="48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pic23.nipic.com/20120824/10570451_090238463000_2.jpg"/>
            <p:cNvPicPr>
              <a:picLocks noChangeAspect="1" noChangeArrowheads="1"/>
            </p:cNvPicPr>
            <p:nvPr/>
          </p:nvPicPr>
          <p:blipFill rotWithShape="1">
            <a:blip r:embed="rId13" cstate="email"/>
            <a:srcRect/>
            <a:stretch>
              <a:fillRect/>
            </a:stretch>
          </p:blipFill>
          <p:spPr bwMode="auto">
            <a:xfrm>
              <a:off x="1584759" y="2280997"/>
              <a:ext cx="1495307" cy="356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://a0.att.hudong.com/84/14/01300000633474127227141595130.jpg"/>
            <p:cNvPicPr>
              <a:picLocks noChangeAspect="1" noChangeArrowheads="1"/>
            </p:cNvPicPr>
            <p:nvPr/>
          </p:nvPicPr>
          <p:blipFill>
            <a:blip r:embed="rId14" cstate="email"/>
            <a:srcRect/>
            <a:stretch>
              <a:fillRect/>
            </a:stretch>
          </p:blipFill>
          <p:spPr bwMode="auto">
            <a:xfrm>
              <a:off x="6889331" y="3034319"/>
              <a:ext cx="680628" cy="51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://imgsrc.baidu.com/baike/pic/item/86d6277f9e2f07086caccd2deb24b899a901f276.jpg"/>
            <p:cNvPicPr>
              <a:picLocks noChangeAspect="1" noChangeArrowheads="1"/>
            </p:cNvPicPr>
            <p:nvPr/>
          </p:nvPicPr>
          <p:blipFill rotWithShape="1">
            <a:blip r:embed="rId15" cstate="email"/>
            <a:srcRect/>
            <a:stretch>
              <a:fillRect/>
            </a:stretch>
          </p:blipFill>
          <p:spPr bwMode="auto">
            <a:xfrm>
              <a:off x="6660495" y="1397478"/>
              <a:ext cx="1170387" cy="49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580733" y="5526915"/>
              <a:ext cx="1484015" cy="545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17" cstate="email"/>
            <a:srcRect/>
            <a:stretch>
              <a:fillRect/>
            </a:stretch>
          </p:blipFill>
          <p:spPr bwMode="auto">
            <a:xfrm>
              <a:off x="4158076" y="5587237"/>
              <a:ext cx="1306417" cy="46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18" cstate="email"/>
            <a:srcRect/>
            <a:stretch>
              <a:fillRect/>
            </a:stretch>
          </p:blipFill>
          <p:spPr bwMode="auto">
            <a:xfrm>
              <a:off x="9016694" y="5573153"/>
              <a:ext cx="1340546" cy="4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2" descr="c:\users\teitei\appdata\roaming\360se6\User Data\temp\2012092022580444.jpg"/>
            <p:cNvPicPr>
              <a:picLocks noChangeAspect="1" noChangeArrowheads="1"/>
            </p:cNvPicPr>
            <p:nvPr/>
          </p:nvPicPr>
          <p:blipFill rotWithShape="1">
            <a:blip r:embed="rId19" cstate="email"/>
            <a:srcRect/>
            <a:stretch>
              <a:fillRect/>
            </a:stretch>
          </p:blipFill>
          <p:spPr bwMode="auto">
            <a:xfrm>
              <a:off x="8950401" y="4705280"/>
              <a:ext cx="1480782" cy="408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20" cstate="email"/>
            <a:srcRect/>
            <a:stretch>
              <a:fillRect/>
            </a:stretch>
          </p:blipFill>
          <p:spPr bwMode="auto">
            <a:xfrm>
              <a:off x="6517397" y="5591990"/>
              <a:ext cx="1439026" cy="422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035477" y="3904995"/>
              <a:ext cx="1519670" cy="425507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22" cstate="email"/>
            <a:srcRect t="14626" b="10540"/>
            <a:stretch>
              <a:fillRect/>
            </a:stretch>
          </p:blipFill>
          <p:spPr>
            <a:xfrm>
              <a:off x="1732430" y="3795619"/>
              <a:ext cx="1260882" cy="569344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3" cstate="email"/>
            <a:stretch>
              <a:fillRect/>
            </a:stretch>
          </p:blipFill>
          <p:spPr>
            <a:xfrm>
              <a:off x="6703356" y="3805765"/>
              <a:ext cx="1067105" cy="619824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24" cstate="email"/>
            <a:srcRect b="-3891"/>
            <a:stretch>
              <a:fillRect/>
            </a:stretch>
          </p:blipFill>
          <p:spPr>
            <a:xfrm>
              <a:off x="8834277" y="3906382"/>
              <a:ext cx="1753489" cy="39130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政府大数据管理与服务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2AA-8527-4586-9DD9-16735B2C86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3DBB7-E206-49AD-ABE7-CD63A8B56FDC}" type="slidenum">
              <a:rPr lang="zh-CN" altLang="en-US" smtClean="0"/>
            </a:fld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9540098" y="2444369"/>
            <a:ext cx="1995409" cy="2982437"/>
            <a:chOff x="9540098" y="2444369"/>
            <a:chExt cx="1995409" cy="2982437"/>
          </a:xfrm>
        </p:grpSpPr>
        <p:sp>
          <p:nvSpPr>
            <p:cNvPr id="26" name="Rectangle 40"/>
            <p:cNvSpPr/>
            <p:nvPr/>
          </p:nvSpPr>
          <p:spPr>
            <a:xfrm>
              <a:off x="9540098" y="2906033"/>
              <a:ext cx="1995409" cy="252077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7" name="TextBox 44"/>
            <p:cNvSpPr txBox="1"/>
            <p:nvPr/>
          </p:nvSpPr>
          <p:spPr>
            <a:xfrm>
              <a:off x="9540098" y="2444369"/>
              <a:ext cx="1995409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/>
                <a:t>最终用户</a:t>
              </a:r>
              <a:endParaRPr lang="zh-CN" altLang="en-US" dirty="0"/>
            </a:p>
          </p:txBody>
        </p:sp>
        <p:sp>
          <p:nvSpPr>
            <p:cNvPr id="28" name="TextBox 47"/>
            <p:cNvSpPr txBox="1"/>
            <p:nvPr/>
          </p:nvSpPr>
          <p:spPr>
            <a:xfrm>
              <a:off x="9955555" y="4194645"/>
              <a:ext cx="1212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新</a:t>
              </a:r>
              <a:r>
                <a:rPr lang="zh-CN" altLang="en-US" b="1" dirty="0" smtClean="0"/>
                <a:t>兴产业</a:t>
              </a:r>
              <a:endParaRPr lang="zh-CN" altLang="en-US" b="1" dirty="0"/>
            </a:p>
          </p:txBody>
        </p:sp>
        <p:sp>
          <p:nvSpPr>
            <p:cNvPr id="29" name="TextBox 49"/>
            <p:cNvSpPr txBox="1"/>
            <p:nvPr/>
          </p:nvSpPr>
          <p:spPr>
            <a:xfrm>
              <a:off x="9955555" y="3698872"/>
              <a:ext cx="1212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/>
                <a:t>传统行业</a:t>
              </a:r>
              <a:endParaRPr lang="zh-CN" altLang="en-US" b="1" dirty="0"/>
            </a:p>
          </p:txBody>
        </p:sp>
        <p:sp>
          <p:nvSpPr>
            <p:cNvPr id="30" name="TextBox 50"/>
            <p:cNvSpPr txBox="1"/>
            <p:nvPr/>
          </p:nvSpPr>
          <p:spPr>
            <a:xfrm>
              <a:off x="10082507" y="4690419"/>
              <a:ext cx="958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消费者</a:t>
              </a:r>
              <a:endParaRPr lang="zh-CN" altLang="en-US" b="1" dirty="0"/>
            </a:p>
          </p:txBody>
        </p:sp>
        <p:sp>
          <p:nvSpPr>
            <p:cNvPr id="31" name="TextBox 54"/>
            <p:cNvSpPr txBox="1"/>
            <p:nvPr/>
          </p:nvSpPr>
          <p:spPr>
            <a:xfrm>
              <a:off x="9955555" y="3203099"/>
              <a:ext cx="1212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/>
                <a:t>政府部门</a:t>
              </a:r>
              <a:endParaRPr lang="zh-CN" altLang="en-US" b="1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584323" y="2444369"/>
            <a:ext cx="2173360" cy="2982437"/>
            <a:chOff x="6584323" y="2444369"/>
            <a:chExt cx="2173360" cy="2982437"/>
          </a:xfrm>
        </p:grpSpPr>
        <p:sp>
          <p:nvSpPr>
            <p:cNvPr id="11" name="Rectangle 6"/>
            <p:cNvSpPr/>
            <p:nvPr/>
          </p:nvSpPr>
          <p:spPr>
            <a:xfrm>
              <a:off x="6585222" y="2906033"/>
              <a:ext cx="2172461" cy="25207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6584323" y="2444369"/>
              <a:ext cx="2173359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</a:rPr>
                <a:t>     数据应用商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6978523" y="3698872"/>
              <a:ext cx="674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交通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TextBox 20"/>
            <p:cNvSpPr txBox="1"/>
            <p:nvPr/>
          </p:nvSpPr>
          <p:spPr>
            <a:xfrm>
              <a:off x="7729153" y="4194645"/>
              <a:ext cx="674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消费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TextBox 21"/>
            <p:cNvSpPr txBox="1"/>
            <p:nvPr/>
          </p:nvSpPr>
          <p:spPr>
            <a:xfrm>
              <a:off x="6978523" y="3203099"/>
              <a:ext cx="674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治安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TextBox 22"/>
            <p:cNvSpPr txBox="1"/>
            <p:nvPr/>
          </p:nvSpPr>
          <p:spPr>
            <a:xfrm>
              <a:off x="7729153" y="3203099"/>
              <a:ext cx="674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市政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TextBox 23"/>
            <p:cNvSpPr txBox="1"/>
            <p:nvPr/>
          </p:nvSpPr>
          <p:spPr>
            <a:xfrm>
              <a:off x="7729153" y="4690419"/>
              <a:ext cx="674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环保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TextBox 33"/>
            <p:cNvSpPr txBox="1"/>
            <p:nvPr/>
          </p:nvSpPr>
          <p:spPr>
            <a:xfrm>
              <a:off x="7729153" y="3698872"/>
              <a:ext cx="674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医疗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TextBox 34"/>
            <p:cNvSpPr txBox="1"/>
            <p:nvPr/>
          </p:nvSpPr>
          <p:spPr>
            <a:xfrm>
              <a:off x="6978523" y="4194645"/>
              <a:ext cx="674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金融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TextBox 35"/>
            <p:cNvSpPr txBox="1"/>
            <p:nvPr/>
          </p:nvSpPr>
          <p:spPr>
            <a:xfrm>
              <a:off x="6978523" y="4690419"/>
              <a:ext cx="674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征信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Flowchart: Connector 57"/>
            <p:cNvSpPr/>
            <p:nvPr/>
          </p:nvSpPr>
          <p:spPr>
            <a:xfrm>
              <a:off x="6604519" y="2467945"/>
              <a:ext cx="396000" cy="3960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FF00"/>
                  </a:solidFill>
                </a:rPr>
                <a:t>3</a:t>
              </a:r>
              <a:endParaRPr lang="zh-CN" altLang="en-US" sz="2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5" name="矩形 2"/>
          <p:cNvSpPr/>
          <p:nvPr/>
        </p:nvSpPr>
        <p:spPr>
          <a:xfrm>
            <a:off x="660741" y="1410249"/>
            <a:ext cx="11333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>
                <a:latin typeface="+mn-ea"/>
              </a:rPr>
              <a:t>政府、数据服务商、数据应用商共同利用数据为用户提供服务，改善商业效率和国计民生。</a:t>
            </a:r>
            <a:endParaRPr lang="zh-CN" altLang="en-US" sz="2000" dirty="0">
              <a:latin typeface="+mn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>
                <a:latin typeface="+mn-ea"/>
              </a:rPr>
              <a:t>正在青岛，厦门，南昌等地试点</a:t>
            </a:r>
            <a:r>
              <a:rPr lang="zh-CN" altLang="en-US" sz="2000" dirty="0" smtClean="0">
                <a:latin typeface="+mn-ea"/>
              </a:rPr>
              <a:t>。 </a:t>
            </a:r>
            <a:endParaRPr lang="zh-CN" altLang="en-US" sz="2000" dirty="0">
              <a:latin typeface="+mn-ea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583446" y="2444369"/>
            <a:ext cx="2177040" cy="2982437"/>
            <a:chOff x="3583446" y="2444369"/>
            <a:chExt cx="2177040" cy="2982437"/>
          </a:xfrm>
        </p:grpSpPr>
        <p:sp>
          <p:nvSpPr>
            <p:cNvPr id="9" name="Rectangle 4"/>
            <p:cNvSpPr/>
            <p:nvPr/>
          </p:nvSpPr>
          <p:spPr>
            <a:xfrm>
              <a:off x="3583447" y="2906033"/>
              <a:ext cx="2177039" cy="25207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0" name="TextBox 5"/>
            <p:cNvSpPr txBox="1"/>
            <p:nvPr/>
          </p:nvSpPr>
          <p:spPr>
            <a:xfrm>
              <a:off x="3583446" y="2444369"/>
              <a:ext cx="2176141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</a:rPr>
                <a:t>    数据服务商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841723" y="3203099"/>
              <a:ext cx="1682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数据采集</a:t>
              </a:r>
              <a:r>
                <a:rPr lang="en-US" altLang="zh-CN" dirty="0" smtClean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获取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095329" y="3698872"/>
              <a:ext cx="1175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数据处理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3700506" y="4690419"/>
              <a:ext cx="1965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数据云接口服务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Flowchart: Connector 56"/>
            <p:cNvSpPr/>
            <p:nvPr/>
          </p:nvSpPr>
          <p:spPr>
            <a:xfrm>
              <a:off x="3622121" y="2467945"/>
              <a:ext cx="396000" cy="3960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FF00"/>
                  </a:solidFill>
                </a:rPr>
                <a:t>2</a:t>
              </a:r>
              <a:endParaRPr lang="zh-CN" altLang="en-US" sz="2800" b="1" dirty="0">
                <a:solidFill>
                  <a:srgbClr val="FFFF00"/>
                </a:solidFill>
              </a:endParaRPr>
            </a:p>
          </p:txBody>
        </p:sp>
        <p:sp>
          <p:nvSpPr>
            <p:cNvPr id="38" name="TextBox 15"/>
            <p:cNvSpPr txBox="1"/>
            <p:nvPr/>
          </p:nvSpPr>
          <p:spPr>
            <a:xfrm>
              <a:off x="4095329" y="4194645"/>
              <a:ext cx="1175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数据整合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9" name="组 37"/>
          <p:cNvGrpSpPr/>
          <p:nvPr/>
        </p:nvGrpSpPr>
        <p:grpSpPr>
          <a:xfrm>
            <a:off x="8669010" y="2960887"/>
            <a:ext cx="966763" cy="2045602"/>
            <a:chOff x="9051957" y="3655480"/>
            <a:chExt cx="966763" cy="2045602"/>
          </a:xfrm>
        </p:grpSpPr>
        <p:sp>
          <p:nvSpPr>
            <p:cNvPr id="40" name="TextBox 38"/>
            <p:cNvSpPr txBox="1"/>
            <p:nvPr/>
          </p:nvSpPr>
          <p:spPr>
            <a:xfrm>
              <a:off x="9051957" y="3655480"/>
              <a:ext cx="710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/>
                <a:t>应用</a:t>
              </a:r>
              <a:endParaRPr lang="zh-CN" altLang="en-US" sz="1400" dirty="0"/>
            </a:p>
          </p:txBody>
        </p:sp>
        <p:sp>
          <p:nvSpPr>
            <p:cNvPr id="41" name="Right Arrow 11"/>
            <p:cNvSpPr>
              <a:spLocks noChangeArrowheads="1"/>
            </p:cNvSpPr>
            <p:nvPr/>
          </p:nvSpPr>
          <p:spPr bwMode="auto">
            <a:xfrm>
              <a:off x="9144771" y="3892022"/>
              <a:ext cx="726057" cy="335130"/>
            </a:xfrm>
            <a:prstGeom prst="rightArrow">
              <a:avLst>
                <a:gd name="adj1" fmla="val 50000"/>
                <a:gd name="adj2" fmla="val 62910"/>
              </a:avLst>
            </a:prstGeom>
            <a:solidFill>
              <a:srgbClr val="FFC000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pPr algn="ctr">
                <a:defRPr/>
              </a:pPr>
              <a:endParaRPr kumimoji="0" lang="zh-CN" altLang="zh-CN" sz="1800" b="1">
                <a:solidFill>
                  <a:srgbClr val="000000"/>
                </a:solidFill>
                <a:latin typeface="Neo Sans Intel" pitchFamily="34" charset="0"/>
                <a:cs typeface="Arial" charset="0"/>
              </a:endParaRPr>
            </a:p>
          </p:txBody>
        </p:sp>
        <p:sp>
          <p:nvSpPr>
            <p:cNvPr id="42" name="TextBox 49"/>
            <p:cNvSpPr txBox="1"/>
            <p:nvPr/>
          </p:nvSpPr>
          <p:spPr>
            <a:xfrm>
              <a:off x="9280741" y="5177862"/>
              <a:ext cx="737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/>
                <a:t>业务</a:t>
              </a:r>
              <a:endParaRPr lang="en-US" altLang="zh-CN" sz="1400" dirty="0" smtClean="0"/>
            </a:p>
            <a:p>
              <a:pPr algn="ctr"/>
              <a:r>
                <a:rPr lang="zh-CN" altLang="en-US" sz="1400" dirty="0" smtClean="0"/>
                <a:t>收入</a:t>
              </a:r>
              <a:endParaRPr lang="zh-CN" altLang="en-US" sz="1400" dirty="0"/>
            </a:p>
          </p:txBody>
        </p:sp>
        <p:sp>
          <p:nvSpPr>
            <p:cNvPr id="43" name="Right Arrow 11"/>
            <p:cNvSpPr>
              <a:spLocks noChangeArrowheads="1"/>
            </p:cNvSpPr>
            <p:nvPr/>
          </p:nvSpPr>
          <p:spPr bwMode="auto">
            <a:xfrm rot="10800000">
              <a:off x="9199476" y="4826287"/>
              <a:ext cx="726057" cy="360040"/>
            </a:xfrm>
            <a:prstGeom prst="rightArrow">
              <a:avLst>
                <a:gd name="adj1" fmla="val 50000"/>
                <a:gd name="adj2" fmla="val 62910"/>
              </a:avLst>
            </a:prstGeom>
            <a:solidFill>
              <a:srgbClr val="C00000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pPr algn="ctr">
                <a:defRPr/>
              </a:pPr>
              <a:endParaRPr kumimoji="0" lang="zh-CN" altLang="zh-CN" sz="1800" b="1">
                <a:solidFill>
                  <a:srgbClr val="000000"/>
                </a:solidFill>
                <a:latin typeface="Neo Sans Intel" pitchFamily="34" charset="0"/>
                <a:cs typeface="Arial" charset="0"/>
              </a:endParaRPr>
            </a:p>
          </p:txBody>
        </p:sp>
      </p:grpSp>
      <p:grpSp>
        <p:nvGrpSpPr>
          <p:cNvPr id="44" name="组 42"/>
          <p:cNvGrpSpPr/>
          <p:nvPr/>
        </p:nvGrpSpPr>
        <p:grpSpPr>
          <a:xfrm>
            <a:off x="5734094" y="2976518"/>
            <a:ext cx="925545" cy="2045601"/>
            <a:chOff x="5874769" y="3620311"/>
            <a:chExt cx="925545" cy="2045601"/>
          </a:xfrm>
        </p:grpSpPr>
        <p:sp>
          <p:nvSpPr>
            <p:cNvPr id="45" name="TextBox 42"/>
            <p:cNvSpPr txBox="1"/>
            <p:nvPr/>
          </p:nvSpPr>
          <p:spPr>
            <a:xfrm>
              <a:off x="5874769" y="3620311"/>
              <a:ext cx="737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/>
                <a:t>服务</a:t>
              </a:r>
              <a:endParaRPr lang="zh-CN" altLang="en-US" sz="1400" dirty="0"/>
            </a:p>
          </p:txBody>
        </p:sp>
        <p:sp>
          <p:nvSpPr>
            <p:cNvPr id="46" name="TextBox 43"/>
            <p:cNvSpPr txBox="1"/>
            <p:nvPr/>
          </p:nvSpPr>
          <p:spPr>
            <a:xfrm>
              <a:off x="5874769" y="4128944"/>
              <a:ext cx="737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/>
                <a:t>技术</a:t>
              </a:r>
              <a:endParaRPr lang="zh-CN" altLang="en-US" sz="1400" dirty="0"/>
            </a:p>
          </p:txBody>
        </p:sp>
        <p:sp>
          <p:nvSpPr>
            <p:cNvPr id="47" name="Right Arrow 11"/>
            <p:cNvSpPr>
              <a:spLocks noChangeArrowheads="1"/>
            </p:cNvSpPr>
            <p:nvPr/>
          </p:nvSpPr>
          <p:spPr bwMode="auto">
            <a:xfrm>
              <a:off x="5897691" y="3828767"/>
              <a:ext cx="816654" cy="360040"/>
            </a:xfrm>
            <a:prstGeom prst="rightArrow">
              <a:avLst>
                <a:gd name="adj1" fmla="val 50000"/>
                <a:gd name="adj2" fmla="val 62910"/>
              </a:avLst>
            </a:prstGeom>
            <a:solidFill>
              <a:srgbClr val="FFC000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pPr algn="ctr">
                <a:defRPr/>
              </a:pPr>
              <a:endParaRPr kumimoji="0" lang="zh-CN" altLang="zh-CN" sz="1800" b="1">
                <a:solidFill>
                  <a:srgbClr val="000000"/>
                </a:solidFill>
                <a:latin typeface="Neo Sans Intel" pitchFamily="34" charset="0"/>
                <a:cs typeface="Arial" charset="0"/>
              </a:endParaRPr>
            </a:p>
          </p:txBody>
        </p:sp>
        <p:sp>
          <p:nvSpPr>
            <p:cNvPr id="48" name="TextBox 51"/>
            <p:cNvSpPr txBox="1"/>
            <p:nvPr/>
          </p:nvSpPr>
          <p:spPr>
            <a:xfrm>
              <a:off x="6062335" y="5142692"/>
              <a:ext cx="737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/>
                <a:t>收益</a:t>
              </a:r>
              <a:endParaRPr lang="en-US" altLang="zh-CN" sz="1400" dirty="0" smtClean="0"/>
            </a:p>
            <a:p>
              <a:pPr algn="ctr"/>
              <a:r>
                <a:rPr lang="zh-CN" altLang="en-US" sz="1400" dirty="0" smtClean="0"/>
                <a:t>分成</a:t>
              </a:r>
              <a:endParaRPr lang="zh-CN" altLang="en-US" sz="1400" dirty="0"/>
            </a:p>
          </p:txBody>
        </p:sp>
        <p:sp>
          <p:nvSpPr>
            <p:cNvPr id="49" name="Right Arrow 11"/>
            <p:cNvSpPr>
              <a:spLocks noChangeArrowheads="1"/>
            </p:cNvSpPr>
            <p:nvPr/>
          </p:nvSpPr>
          <p:spPr bwMode="auto">
            <a:xfrm rot="10800000">
              <a:off x="5949817" y="4775486"/>
              <a:ext cx="778591" cy="360040"/>
            </a:xfrm>
            <a:prstGeom prst="rightArrow">
              <a:avLst>
                <a:gd name="adj1" fmla="val 50000"/>
                <a:gd name="adj2" fmla="val 62910"/>
              </a:avLst>
            </a:prstGeom>
            <a:solidFill>
              <a:srgbClr val="C00000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pPr algn="ctr">
                <a:defRPr/>
              </a:pPr>
              <a:endParaRPr kumimoji="0" lang="zh-CN" altLang="zh-CN" sz="1800" b="1">
                <a:solidFill>
                  <a:srgbClr val="000000"/>
                </a:solidFill>
                <a:latin typeface="Neo Sans Intel" pitchFamily="34" charset="0"/>
                <a:cs typeface="Arial" charset="0"/>
              </a:endParaRPr>
            </a:p>
          </p:txBody>
        </p:sp>
      </p:grpSp>
      <p:grpSp>
        <p:nvGrpSpPr>
          <p:cNvPr id="50" name="组 48"/>
          <p:cNvGrpSpPr/>
          <p:nvPr/>
        </p:nvGrpSpPr>
        <p:grpSpPr>
          <a:xfrm>
            <a:off x="2688717" y="2976515"/>
            <a:ext cx="1003700" cy="2045604"/>
            <a:chOff x="2641822" y="3658408"/>
            <a:chExt cx="1003700" cy="2045604"/>
          </a:xfrm>
        </p:grpSpPr>
        <p:sp>
          <p:nvSpPr>
            <p:cNvPr id="51" name="TextBox 12"/>
            <p:cNvSpPr txBox="1"/>
            <p:nvPr/>
          </p:nvSpPr>
          <p:spPr>
            <a:xfrm>
              <a:off x="2641822" y="3658408"/>
              <a:ext cx="737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/>
                <a:t>政策</a:t>
              </a:r>
              <a:endParaRPr lang="zh-CN" altLang="en-US" sz="1400" dirty="0"/>
            </a:p>
          </p:txBody>
        </p:sp>
        <p:sp>
          <p:nvSpPr>
            <p:cNvPr id="52" name="Right Arrow 11"/>
            <p:cNvSpPr>
              <a:spLocks noChangeArrowheads="1"/>
            </p:cNvSpPr>
            <p:nvPr/>
          </p:nvSpPr>
          <p:spPr bwMode="auto">
            <a:xfrm>
              <a:off x="2742900" y="3866867"/>
              <a:ext cx="753140" cy="360040"/>
            </a:xfrm>
            <a:prstGeom prst="rightArrow">
              <a:avLst>
                <a:gd name="adj1" fmla="val 50000"/>
                <a:gd name="adj2" fmla="val 62910"/>
              </a:avLst>
            </a:prstGeom>
            <a:solidFill>
              <a:srgbClr val="FFC000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pPr algn="ctr">
                <a:defRPr/>
              </a:pPr>
              <a:endParaRPr kumimoji="0" lang="zh-CN" altLang="zh-CN" sz="1800" b="1">
                <a:solidFill>
                  <a:srgbClr val="000000"/>
                </a:solidFill>
                <a:latin typeface="Neo Sans Intel" pitchFamily="34" charset="0"/>
                <a:cs typeface="Arial" charset="0"/>
              </a:endParaRPr>
            </a:p>
          </p:txBody>
        </p:sp>
        <p:sp>
          <p:nvSpPr>
            <p:cNvPr id="53" name="TextBox 41"/>
            <p:cNvSpPr txBox="1"/>
            <p:nvPr/>
          </p:nvSpPr>
          <p:spPr>
            <a:xfrm>
              <a:off x="2641822" y="4174859"/>
              <a:ext cx="737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/>
                <a:t>数据</a:t>
              </a:r>
              <a:endParaRPr lang="zh-CN" altLang="en-US" sz="14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07543" y="5180792"/>
              <a:ext cx="737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/>
                <a:t>收益</a:t>
              </a:r>
              <a:endParaRPr lang="en-US" altLang="zh-CN" sz="1400" dirty="0" smtClean="0"/>
            </a:p>
            <a:p>
              <a:pPr algn="ctr"/>
              <a:r>
                <a:rPr lang="zh-CN" altLang="en-US" sz="1400" dirty="0" smtClean="0"/>
                <a:t>分成</a:t>
              </a:r>
              <a:endParaRPr lang="zh-CN" altLang="en-US" sz="1400" dirty="0"/>
            </a:p>
          </p:txBody>
        </p:sp>
        <p:sp>
          <p:nvSpPr>
            <p:cNvPr id="55" name="Right Arrow 11"/>
            <p:cNvSpPr>
              <a:spLocks noChangeArrowheads="1"/>
            </p:cNvSpPr>
            <p:nvPr/>
          </p:nvSpPr>
          <p:spPr bwMode="auto">
            <a:xfrm rot="10800000">
              <a:off x="2818471" y="4813586"/>
              <a:ext cx="718037" cy="360040"/>
            </a:xfrm>
            <a:prstGeom prst="rightArrow">
              <a:avLst>
                <a:gd name="adj1" fmla="val 50000"/>
                <a:gd name="adj2" fmla="val 62910"/>
              </a:avLst>
            </a:prstGeom>
            <a:solidFill>
              <a:srgbClr val="C00000"/>
            </a:solidFill>
            <a:ln w="25400" algn="ctr">
              <a:noFill/>
              <a:miter lim="800000"/>
            </a:ln>
          </p:spPr>
          <p:txBody>
            <a:bodyPr anchor="ctr"/>
            <a:lstStyle/>
            <a:p>
              <a:pPr algn="ctr">
                <a:defRPr/>
              </a:pPr>
              <a:endParaRPr kumimoji="0" lang="zh-CN" altLang="zh-CN" sz="1800" b="1">
                <a:solidFill>
                  <a:srgbClr val="000000"/>
                </a:solidFill>
                <a:latin typeface="Neo Sans Intel" pitchFamily="34" charset="0"/>
                <a:cs typeface="Arial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2654" y="2444369"/>
            <a:ext cx="2178937" cy="2982437"/>
            <a:chOff x="612654" y="2444369"/>
            <a:chExt cx="2178937" cy="2982437"/>
          </a:xfrm>
        </p:grpSpPr>
        <p:sp>
          <p:nvSpPr>
            <p:cNvPr id="7" name="Rectangle 2"/>
            <p:cNvSpPr/>
            <p:nvPr/>
          </p:nvSpPr>
          <p:spPr>
            <a:xfrm>
              <a:off x="612654" y="2906033"/>
              <a:ext cx="2178937" cy="25207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" name="TextBox 3"/>
            <p:cNvSpPr txBox="1"/>
            <p:nvPr/>
          </p:nvSpPr>
          <p:spPr>
            <a:xfrm>
              <a:off x="612655" y="2444369"/>
              <a:ext cx="2178936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</a:rPr>
                <a:t> 政府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0"/>
            <p:cNvSpPr txBox="1"/>
            <p:nvPr/>
          </p:nvSpPr>
          <p:spPr>
            <a:xfrm>
              <a:off x="825842" y="3203099"/>
              <a:ext cx="1756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政策保障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TextBox 31"/>
            <p:cNvSpPr txBox="1"/>
            <p:nvPr/>
          </p:nvSpPr>
          <p:spPr>
            <a:xfrm>
              <a:off x="892125" y="3698872"/>
              <a:ext cx="1623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数据安全保障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2" name="Flowchart: Connector 1"/>
            <p:cNvSpPr/>
            <p:nvPr/>
          </p:nvSpPr>
          <p:spPr>
            <a:xfrm>
              <a:off x="663525" y="2467945"/>
              <a:ext cx="396000" cy="3960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rgbClr val="FFFF00"/>
                  </a:solidFill>
                </a:rPr>
                <a:t>1</a:t>
              </a:r>
              <a:endParaRPr lang="zh-CN" altLang="en-US" sz="2800" b="1" dirty="0">
                <a:solidFill>
                  <a:srgbClr val="FFFF00"/>
                </a:solidFill>
              </a:endParaRPr>
            </a:p>
          </p:txBody>
        </p:sp>
        <p:sp>
          <p:nvSpPr>
            <p:cNvPr id="36" name="TextBox 31"/>
            <p:cNvSpPr txBox="1"/>
            <p:nvPr/>
          </p:nvSpPr>
          <p:spPr>
            <a:xfrm>
              <a:off x="892125" y="4194645"/>
              <a:ext cx="1623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数据开放合规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TextBox 31"/>
            <p:cNvSpPr txBox="1"/>
            <p:nvPr/>
          </p:nvSpPr>
          <p:spPr>
            <a:xfrm>
              <a:off x="892125" y="4690419"/>
              <a:ext cx="1623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资源资金支撑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75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75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75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数据服务平台建设中的几点</a:t>
            </a:r>
            <a:r>
              <a:rPr lang="zh-CN" altLang="en-US" dirty="0" smtClean="0"/>
              <a:t>感触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7255F-3261-4D49-9FBF-FEEEB6C7CA7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数据堂（北京）科技股份有限公司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DC3E-ECB8-4E38-AB8D-336190456F5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00720" y="1320805"/>
            <a:ext cx="9548448" cy="82266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800" dirty="0"/>
              <a:t>直接的数据交易平台是无法实现</a:t>
            </a:r>
            <a:r>
              <a:rPr lang="zh-CN" altLang="en-US" sz="2800" dirty="0" smtClean="0"/>
              <a:t>的</a:t>
            </a:r>
            <a:endParaRPr lang="zh-CN" altLang="en-US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947732" y="2497995"/>
            <a:ext cx="10072976" cy="2649865"/>
            <a:chOff x="947732" y="2497995"/>
            <a:chExt cx="10072976" cy="2649865"/>
          </a:xfrm>
        </p:grpSpPr>
        <p:pic>
          <p:nvPicPr>
            <p:cNvPr id="13" name="Picture 2" descr="http://www.thebigdata.cn/upload/2014-03/14032609004991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732" y="2866570"/>
              <a:ext cx="2750024" cy="2200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://opinion.china.com.cn/pic/event/3570/event_3570_o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05" y="2866570"/>
              <a:ext cx="3666698" cy="2200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http://pic22.nipic.com/20120703/10197997_091137110000_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152" y="2850368"/>
              <a:ext cx="3444556" cy="2297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1588186" y="2497995"/>
              <a:ext cx="16864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/>
                <a:t>原始数据安全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015239" y="249799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个人隐私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8278837" y="249799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小麦与面粉的</a:t>
              </a:r>
              <a:r>
                <a:rPr lang="zh-CN" altLang="en-US" dirty="0" smtClean="0"/>
                <a:t>关系</a:t>
              </a:r>
              <a:endParaRPr lang="zh-CN" altLang="en-US" dirty="0"/>
            </a:p>
          </p:txBody>
        </p:sp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u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1487</Words>
  <Application>Kingsoft Office WPP</Application>
  <PresentationFormat>宽屏</PresentationFormat>
  <Paragraphs>351</Paragraphs>
  <Slides>15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Office 主题</vt:lpstr>
      <vt:lpstr>PBrush</vt:lpstr>
      <vt:lpstr>数据服务平台建设实践</vt:lpstr>
      <vt:lpstr>数据堂基本情况</vt:lpstr>
      <vt:lpstr>数据堂业务模式</vt:lpstr>
      <vt:lpstr>数据获取</vt:lpstr>
      <vt:lpstr>数据处理</vt:lpstr>
      <vt:lpstr>数据服务</vt:lpstr>
      <vt:lpstr>典型付费客户</vt:lpstr>
      <vt:lpstr>政府大数据管理与服务方案</vt:lpstr>
      <vt:lpstr>数据服务平台建设中的几点感触</vt:lpstr>
      <vt:lpstr>数据服务平台建设中的几点感触</vt:lpstr>
      <vt:lpstr>数据服务平台建设中的几点感触</vt:lpstr>
      <vt:lpstr>数据服务平台建设中的几点感触</vt:lpstr>
      <vt:lpstr>数据服务平台建设中的几点感触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2015年工作报告</dc:title>
  <dc:creator>张优优</dc:creator>
  <cp:lastModifiedBy>Administrator</cp:lastModifiedBy>
  <cp:revision>31</cp:revision>
  <dcterms:created xsi:type="dcterms:W3CDTF">2015-11-12T09:17:00Z</dcterms:created>
  <dcterms:modified xsi:type="dcterms:W3CDTF">2016-03-06T01:04:49Z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